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9" r:id="rId2"/>
    <p:sldId id="276" r:id="rId3"/>
    <p:sldId id="278" r:id="rId4"/>
    <p:sldId id="274" r:id="rId5"/>
    <p:sldId id="260" r:id="rId6"/>
    <p:sldId id="265" r:id="rId7"/>
    <p:sldId id="262" r:id="rId8"/>
    <p:sldId id="263" r:id="rId9"/>
    <p:sldId id="269" r:id="rId10"/>
    <p:sldId id="266" r:id="rId11"/>
    <p:sldId id="279" r:id="rId12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5F52"/>
    <a:srgbClr val="F6F1E8"/>
    <a:srgbClr val="F8F474"/>
    <a:srgbClr val="F0EC70"/>
    <a:srgbClr val="D2CE62"/>
    <a:srgbClr val="FDF976"/>
    <a:srgbClr val="FBFFD0"/>
    <a:srgbClr val="F4EEE3"/>
    <a:srgbClr val="FFFCE8"/>
    <a:srgbClr val="BEC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95"/>
    <p:restoredTop sz="95840"/>
  </p:normalViewPr>
  <p:slideViewPr>
    <p:cSldViewPr snapToGrid="0">
      <p:cViewPr>
        <p:scale>
          <a:sx n="93" d="100"/>
          <a:sy n="93" d="100"/>
        </p:scale>
        <p:origin x="760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F9C2E-05D4-2644-AB45-CF63BE4759EA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98583-C800-004F-8345-8DE872E3B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02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98583-C800-004F-8345-8DE872E3BA0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374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Biodiversity survey based on Bachelor Thesis Interns remunerated €500/month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98583-C800-004F-8345-8DE872E3BA0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64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98583-C800-004F-8345-8DE872E3BA0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559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15CDE-D7E5-80DD-DB1A-4A8F69F42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34481-1A41-8AE7-C267-347A20F69D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67055-AC11-8FEA-E150-BF3C0D87C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62A6-6D41-1B4F-B283-FB3633DC55B2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B74A3-9308-92D8-32F3-E6D60B73C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79221-33E6-BB2C-6267-80625BA1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F8A15-CA47-1245-B75E-2781CD176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94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756"/>
    </mc:Choice>
    <mc:Fallback>
      <p:transition advTm="14756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87ED3-8C00-7999-E0A7-132C94AFD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88EB5-B808-D873-C13E-E4423BAEC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FE80E-B0DB-127F-CA72-FF36FA52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62A6-6D41-1B4F-B283-FB3633DC55B2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283A9-1417-57F5-8BEB-99E970C72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F2695-42F4-BB00-D1CC-8B6C8846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F8A15-CA47-1245-B75E-2781CD176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90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756"/>
    </mc:Choice>
    <mc:Fallback>
      <p:transition advTm="14756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F72832-4849-0FC7-3983-620FE37BF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4E5029-2026-AA5A-BF6E-16A165C9C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085A2-202E-BCC6-B21A-7504AD8E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62A6-6D41-1B4F-B283-FB3633DC55B2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591CF-8905-FD8C-38EE-D271E478A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AD032-125A-CA45-2EBB-B3ADA6F64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F8A15-CA47-1245-B75E-2781CD176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72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756"/>
    </mc:Choice>
    <mc:Fallback>
      <p:transition advTm="14756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323F1-6FD5-0423-7074-E7236AE22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3A200-92C8-822B-D36C-FFDD60D2E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955C2-7836-4D66-E594-77F23CE9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62A6-6D41-1B4F-B283-FB3633DC55B2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7529F-AFE3-2CA2-94C2-D73179713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E6B37-AAE8-15E7-5DCF-1B956C61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F8A15-CA47-1245-B75E-2781CD176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97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756"/>
    </mc:Choice>
    <mc:Fallback>
      <p:transition advTm="14756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DA60-98B9-F76B-1346-8F18BDB4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F93B0-0172-EF47-F9FC-781CBCEB9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E840D-E161-89B7-1EC5-32DD72691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62A6-6D41-1B4F-B283-FB3633DC55B2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E19B8-B709-789E-878C-7EA30847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37C07-E57A-B64A-04AF-4B2EC6AB6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F8A15-CA47-1245-B75E-2781CD176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560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756"/>
    </mc:Choice>
    <mc:Fallback>
      <p:transition advTm="14756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A2EF8-07B4-ECA3-6E0F-E31038B2C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D0D79-F731-AF8D-C811-104BAD8DC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40DE4-2846-6CA2-F8B5-00DEFCFD9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FA40-B859-3614-9F43-33B58B649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62A6-6D41-1B4F-B283-FB3633DC55B2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D6D61-A176-4F7D-5CC0-A916C6515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CAD50-C3E7-2EDA-EE42-E96BB28F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F8A15-CA47-1245-B75E-2781CD176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8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756"/>
    </mc:Choice>
    <mc:Fallback>
      <p:transition advTm="14756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2D572-4A01-8057-90FA-DAB59317F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673CB-6398-CD62-09E4-36C3EEF41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5ADDA-7004-E9BE-6DD0-6A70E2463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D20EDE-C35C-7E05-BA1A-DEC3376EA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4BAF44-AE8B-F5AC-23A5-4CC0AFDEC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9BEFD-C5EC-A0F9-B327-8925A063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62A6-6D41-1B4F-B283-FB3633DC55B2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5ABD55-5E17-527C-AA22-5A8B80C8E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FBDF28-6CA9-72D9-B7F6-9E0005541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F8A15-CA47-1245-B75E-2781CD176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70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756"/>
    </mc:Choice>
    <mc:Fallback>
      <p:transition advTm="14756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5C117-F138-9AF0-B530-41A44FAB7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6B323D-299F-71FA-F253-7B6DC3E1C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62A6-6D41-1B4F-B283-FB3633DC55B2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8AC57-83A0-CBA7-8026-10A829626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B2BBC-9ACE-7767-1DA0-747E15E64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F8A15-CA47-1245-B75E-2781CD176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89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756"/>
    </mc:Choice>
    <mc:Fallback>
      <p:transition advTm="14756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DF041F-E849-D69A-9ACA-83771E6E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62A6-6D41-1B4F-B283-FB3633DC55B2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8CFCC9-E07E-E40E-77BE-FE179539D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567D7-72F6-DD5E-C49F-46668DB1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F8A15-CA47-1245-B75E-2781CD176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4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756"/>
    </mc:Choice>
    <mc:Fallback>
      <p:transition advTm="14756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4319-637C-D44A-007A-966FBD02A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6F7B1-4FBE-E300-FCC2-4EDA01D63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5789E-1F7D-D7F8-8FD3-3E0163F6E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4636F-B393-B3BC-7541-8281A4D5F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62A6-6D41-1B4F-B283-FB3633DC55B2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9B31C-87A5-1195-39B0-F0567217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92C6D-D713-F81A-E46E-8002C104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F8A15-CA47-1245-B75E-2781CD176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13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756"/>
    </mc:Choice>
    <mc:Fallback>
      <p:transition advTm="14756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02218-49A4-F101-D7E5-A16E1D42A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27D3F1-E054-BED5-2D1E-E98DBC77DA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B68A2-B7BC-3690-321D-CE282E3F0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A536B-0564-E6FE-4289-3933EF190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62A6-6D41-1B4F-B283-FB3633DC55B2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CD0BB-DE38-9FD2-0AAC-ECED59CA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4A251-03FB-3914-DB3A-502E10029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F8A15-CA47-1245-B75E-2781CD176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44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756"/>
    </mc:Choice>
    <mc:Fallback>
      <p:transition advTm="14756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D580F3-6375-A356-4EE2-40CD570E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C6C11-6E8C-DE1C-2D85-9AAA6037B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FE26-E37E-2F27-29B2-2AB4F9AF4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EB62A6-6D41-1B4F-B283-FB3633DC55B2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22112-DA35-42C9-0528-31568A1FC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A9048-5BA9-95FE-4E46-83FD02895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7F8A15-CA47-1245-B75E-2781CD176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59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 advTm="14756"/>
    </mc:Choice>
    <mc:Fallback>
      <p:transition advTm="14756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1.jpe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6.wdp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28.jpe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.xml"/><Relationship Id="rId7" Type="http://schemas.microsoft.com/office/2007/relationships/hdphoto" Target="../media/hdphoto8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microsoft.com/office/2007/relationships/hdphoto" Target="../media/hdphoto11.wdp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F44FE4-4A20-0DE5-34A6-E9D6CA17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unning View of Earth from Space in High Resolution · Free Stock Photo">
            <a:extLst>
              <a:ext uri="{FF2B5EF4-FFF2-40B4-BE49-F238E27FC236}">
                <a16:creationId xmlns:a16="http://schemas.microsoft.com/office/drawing/2014/main" id="{93C97372-C13C-87F2-2FF1-B8E0F6B4A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39187" y="-28853"/>
            <a:ext cx="14598595" cy="8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43D2E-4D9B-1F6B-D247-30EF881FF4B4}"/>
              </a:ext>
            </a:extLst>
          </p:cNvPr>
          <p:cNvSpPr txBox="1"/>
          <p:nvPr/>
        </p:nvSpPr>
        <p:spPr>
          <a:xfrm>
            <a:off x="3277577" y="-103236"/>
            <a:ext cx="56368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err="1">
                <a:solidFill>
                  <a:schemeClr val="bg1">
                    <a:lumMod val="95000"/>
                  </a:schemeClr>
                </a:solidFill>
                <a:latin typeface="Goudy Old Style" panose="02020502050305020303" pitchFamily="18" charset="77"/>
              </a:rPr>
              <a:t>GreenRock</a:t>
            </a:r>
            <a:endParaRPr lang="en-GB" sz="8800" dirty="0">
              <a:solidFill>
                <a:schemeClr val="bg1">
                  <a:lumMod val="95000"/>
                </a:schemeClr>
              </a:solidFill>
              <a:latin typeface="Goudy Old Style" panose="02020502050305020303" pitchFamily="18" charset="77"/>
            </a:endParaRPr>
          </a:p>
        </p:txBody>
      </p:sp>
      <p:pic>
        <p:nvPicPr>
          <p:cNvPr id="4" name="Picture 3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DADE3B59-151B-9046-31A5-056886A563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4094" y="458772"/>
            <a:ext cx="7028706" cy="679467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7562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1A3A0C-A054-1FA5-6D34-C48A60EF7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D1F9F93-CA51-BE31-E1C9-74F49765C205}"/>
              </a:ext>
            </a:extLst>
          </p:cNvPr>
          <p:cNvSpPr/>
          <p:nvPr/>
        </p:nvSpPr>
        <p:spPr>
          <a:xfrm>
            <a:off x="978700" y="342394"/>
            <a:ext cx="5407052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What We Still Need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966578B-BD17-FF80-DF0E-4923AF85FCAB}"/>
              </a:ext>
            </a:extLst>
          </p:cNvPr>
          <p:cNvSpPr/>
          <p:nvPr/>
        </p:nvSpPr>
        <p:spPr>
          <a:xfrm>
            <a:off x="815738" y="1659704"/>
            <a:ext cx="5873361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Shape Advisory Board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3D8ABC0-5DEE-30E6-AC50-4D9E48AC9600}"/>
              </a:ext>
            </a:extLst>
          </p:cNvPr>
          <p:cNvSpPr/>
          <p:nvPr/>
        </p:nvSpPr>
        <p:spPr>
          <a:xfrm>
            <a:off x="815738" y="2482920"/>
            <a:ext cx="6098994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Knowledge Institution Partnerships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4499744-5A44-2942-8294-7FF8A407EAEA}"/>
              </a:ext>
            </a:extLst>
          </p:cNvPr>
          <p:cNvSpPr/>
          <p:nvPr/>
        </p:nvSpPr>
        <p:spPr>
          <a:xfrm>
            <a:off x="815738" y="4226530"/>
            <a:ext cx="5776911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Geo-Spatial Modelling Equipment (LiDAR Drone)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6D4C6DF-FAAD-7A9B-0286-013C96F60011}"/>
              </a:ext>
            </a:extLst>
          </p:cNvPr>
          <p:cNvSpPr/>
          <p:nvPr/>
        </p:nvSpPr>
        <p:spPr>
          <a:xfrm>
            <a:off x="815738" y="3616568"/>
            <a:ext cx="5558024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Government Subsidy Network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EFF3016-5CB4-DB8A-7FD4-87E34790C461}"/>
              </a:ext>
            </a:extLst>
          </p:cNvPr>
          <p:cNvSpPr/>
          <p:nvPr/>
        </p:nvSpPr>
        <p:spPr>
          <a:xfrm>
            <a:off x="1442816" y="2183918"/>
            <a:ext cx="3842682" cy="404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Expert Support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B49FFA4-BBA3-FE7D-923D-04EB977ABA12}"/>
              </a:ext>
            </a:extLst>
          </p:cNvPr>
          <p:cNvSpPr/>
          <p:nvPr/>
        </p:nvSpPr>
        <p:spPr>
          <a:xfrm>
            <a:off x="1442816" y="2991515"/>
            <a:ext cx="3842682" cy="404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Soil Analysis Support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C7BCD92-58DA-21AA-11EB-1328A6AEAED0}"/>
              </a:ext>
            </a:extLst>
          </p:cNvPr>
          <p:cNvSpPr/>
          <p:nvPr/>
        </p:nvSpPr>
        <p:spPr>
          <a:xfrm>
            <a:off x="1442816" y="3291582"/>
            <a:ext cx="3842682" cy="404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Biodiversity Survey Support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6876C5F-09D5-2F8D-79AC-63B7E9A4116C}"/>
              </a:ext>
            </a:extLst>
          </p:cNvPr>
          <p:cNvSpPr/>
          <p:nvPr/>
        </p:nvSpPr>
        <p:spPr>
          <a:xfrm>
            <a:off x="9662897" y="4233527"/>
            <a:ext cx="1804181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€ 19.500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24AF7C1-B478-7908-6456-A8AAB0EE7A46}"/>
              </a:ext>
            </a:extLst>
          </p:cNvPr>
          <p:cNvSpPr/>
          <p:nvPr/>
        </p:nvSpPr>
        <p:spPr>
          <a:xfrm>
            <a:off x="815738" y="977966"/>
            <a:ext cx="5776911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Establish Foundation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D4E92ED-2A07-7829-83CF-8470E5F2976E}"/>
              </a:ext>
            </a:extLst>
          </p:cNvPr>
          <p:cNvSpPr/>
          <p:nvPr/>
        </p:nvSpPr>
        <p:spPr>
          <a:xfrm>
            <a:off x="9640593" y="977966"/>
            <a:ext cx="1804181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€   2.500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A185396-8769-9CD7-D0EB-C84A1A7A502C}"/>
              </a:ext>
            </a:extLst>
          </p:cNvPr>
          <p:cNvSpPr/>
          <p:nvPr/>
        </p:nvSpPr>
        <p:spPr>
          <a:xfrm>
            <a:off x="1465119" y="4771812"/>
            <a:ext cx="3842682" cy="404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 err="1">
                <a:solidFill>
                  <a:schemeClr val="tx1"/>
                </a:solidFill>
                <a:latin typeface="Goudy Old Style" panose="02020502050305020303" pitchFamily="18" charset="77"/>
              </a:rPr>
              <a:t>Zenmuse</a:t>
            </a:r>
            <a:r>
              <a:rPr lang="en-GB" sz="16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 L2		€11.000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4EB41E8-C0BA-22E0-3CB8-8D809AF02656}"/>
              </a:ext>
            </a:extLst>
          </p:cNvPr>
          <p:cNvSpPr/>
          <p:nvPr/>
        </p:nvSpPr>
        <p:spPr>
          <a:xfrm>
            <a:off x="1465119" y="5071879"/>
            <a:ext cx="3842682" cy="404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Biodiversity Survey Support	€10.000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807CA3F-913F-D9E5-6DA9-872BAE0D123E}"/>
              </a:ext>
            </a:extLst>
          </p:cNvPr>
          <p:cNvSpPr/>
          <p:nvPr/>
        </p:nvSpPr>
        <p:spPr>
          <a:xfrm>
            <a:off x="815738" y="5360955"/>
            <a:ext cx="5558024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Website Complete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EDBA907-F4D8-B7C9-6C70-DF9A330780F0}"/>
              </a:ext>
            </a:extLst>
          </p:cNvPr>
          <p:cNvSpPr/>
          <p:nvPr/>
        </p:nvSpPr>
        <p:spPr>
          <a:xfrm>
            <a:off x="9640593" y="5360955"/>
            <a:ext cx="1804181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€   3.000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219ED09-1ED9-9E93-A39A-AAAEFCBF9E0A}"/>
              </a:ext>
            </a:extLst>
          </p:cNvPr>
          <p:cNvSpPr/>
          <p:nvPr/>
        </p:nvSpPr>
        <p:spPr>
          <a:xfrm>
            <a:off x="1442816" y="1482444"/>
            <a:ext cx="3842682" cy="404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Notary Costs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BC20093-6C70-CF62-C84D-3377ED8ACD0E}"/>
              </a:ext>
            </a:extLst>
          </p:cNvPr>
          <p:cNvSpPr/>
          <p:nvPr/>
        </p:nvSpPr>
        <p:spPr>
          <a:xfrm>
            <a:off x="9640593" y="1659704"/>
            <a:ext cx="2146034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Non-Monetary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A2DAA46-4B6C-673E-4FF4-A3450352DFFA}"/>
              </a:ext>
            </a:extLst>
          </p:cNvPr>
          <p:cNvSpPr/>
          <p:nvPr/>
        </p:nvSpPr>
        <p:spPr>
          <a:xfrm>
            <a:off x="9640593" y="2468366"/>
            <a:ext cx="2146034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Non-Monetary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F73D8BE-CCF2-8CF5-69DC-B8E7FDCBD650}"/>
              </a:ext>
            </a:extLst>
          </p:cNvPr>
          <p:cNvSpPr/>
          <p:nvPr/>
        </p:nvSpPr>
        <p:spPr>
          <a:xfrm>
            <a:off x="9607938" y="3617180"/>
            <a:ext cx="2146034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Non-Monetary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2DED76D-8605-E9A4-4413-B39C4552B8D7}"/>
              </a:ext>
            </a:extLst>
          </p:cNvPr>
          <p:cNvCxnSpPr>
            <a:cxnSpLocks/>
          </p:cNvCxnSpPr>
          <p:nvPr/>
        </p:nvCxnSpPr>
        <p:spPr>
          <a:xfrm>
            <a:off x="691369" y="6049107"/>
            <a:ext cx="10942613" cy="4547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7473EF6-FF5F-0702-8077-12E7CF05A5D8}"/>
              </a:ext>
            </a:extLst>
          </p:cNvPr>
          <p:cNvSpPr/>
          <p:nvPr/>
        </p:nvSpPr>
        <p:spPr>
          <a:xfrm>
            <a:off x="11336496" y="6094585"/>
            <a:ext cx="295387" cy="385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+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4AF3579-468A-E3A9-C318-15B581431F39}"/>
              </a:ext>
            </a:extLst>
          </p:cNvPr>
          <p:cNvSpPr/>
          <p:nvPr/>
        </p:nvSpPr>
        <p:spPr>
          <a:xfrm>
            <a:off x="9654660" y="5975270"/>
            <a:ext cx="1804181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€ 25.000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6F01F7B-7750-A654-2FE6-661E74E80623}"/>
              </a:ext>
            </a:extLst>
          </p:cNvPr>
          <p:cNvSpPr/>
          <p:nvPr/>
        </p:nvSpPr>
        <p:spPr>
          <a:xfrm>
            <a:off x="815738" y="5975270"/>
            <a:ext cx="5558024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Total Grant Expenditures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935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" grpId="0"/>
      <p:bldP spid="3" grpId="0"/>
      <p:bldP spid="4" grpId="0"/>
      <p:bldP spid="6" grpId="0"/>
      <p:bldP spid="13" grpId="0"/>
      <p:bldP spid="14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8" grpId="0"/>
      <p:bldP spid="29" grpId="0"/>
      <p:bldP spid="3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BB189-D11F-B589-29A8-695482122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unning View of Earth from Space in High Resolution · Free Stock Photo">
            <a:extLst>
              <a:ext uri="{FF2B5EF4-FFF2-40B4-BE49-F238E27FC236}">
                <a16:creationId xmlns:a16="http://schemas.microsoft.com/office/drawing/2014/main" id="{D0140BF1-E8C5-CD1F-FE94-08EED6383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39187" y="-323812"/>
            <a:ext cx="14598595" cy="8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B79F61-35D9-F38B-A25D-FDA8F54AD097}"/>
              </a:ext>
            </a:extLst>
          </p:cNvPr>
          <p:cNvSpPr txBox="1"/>
          <p:nvPr/>
        </p:nvSpPr>
        <p:spPr>
          <a:xfrm>
            <a:off x="3277577" y="-280211"/>
            <a:ext cx="56368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solidFill>
                  <a:schemeClr val="bg1">
                    <a:lumMod val="95000"/>
                  </a:schemeClr>
                </a:solidFill>
                <a:latin typeface="Goudy Old Style" panose="02020502050305020303" pitchFamily="18" charset="77"/>
              </a:rPr>
              <a:t>Thank You</a:t>
            </a:r>
          </a:p>
        </p:txBody>
      </p:sp>
      <p:pic>
        <p:nvPicPr>
          <p:cNvPr id="4" name="Picture 3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AAC7EF2E-BE47-5E40-9B20-269B07F2E8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4094" y="177668"/>
            <a:ext cx="7028706" cy="67946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4CEAF2-45CC-7AA9-CB9D-ACF09C4D1A1F}"/>
              </a:ext>
            </a:extLst>
          </p:cNvPr>
          <p:cNvSpPr txBox="1"/>
          <p:nvPr/>
        </p:nvSpPr>
        <p:spPr>
          <a:xfrm>
            <a:off x="2286336" y="6215086"/>
            <a:ext cx="761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bg1">
                    <a:lumMod val="95000"/>
                  </a:schemeClr>
                </a:solidFill>
                <a:latin typeface="Goudy Old Style" panose="02020502050305020303" pitchFamily="18" charset="77"/>
              </a:rPr>
              <a:t>www.GreenRock.earth</a:t>
            </a:r>
            <a:endParaRPr lang="en-GB" sz="4400" dirty="0">
              <a:solidFill>
                <a:schemeClr val="bg1">
                  <a:lumMod val="95000"/>
                </a:schemeClr>
              </a:solidFill>
              <a:latin typeface="Goudy Old Style" panose="0202050205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680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C4F42E-62EF-5CC4-E5F6-FB1F23BE6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 descr="Stunning View of Earth from Space in High Resolution · Free Stock Photo">
            <a:extLst>
              <a:ext uri="{FF2B5EF4-FFF2-40B4-BE49-F238E27FC236}">
                <a16:creationId xmlns:a16="http://schemas.microsoft.com/office/drawing/2014/main" id="{AE929405-FB84-0D1B-54A9-A46AEF807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39187" y="-28853"/>
            <a:ext cx="14598595" cy="8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089DF2B-C2C1-9866-E5DE-2E306D55A334}"/>
              </a:ext>
            </a:extLst>
          </p:cNvPr>
          <p:cNvGrpSpPr>
            <a:grpSpLocks noChangeAspect="1"/>
          </p:cNvGrpSpPr>
          <p:nvPr/>
        </p:nvGrpSpPr>
        <p:grpSpPr>
          <a:xfrm rot="1423712">
            <a:off x="3589420" y="3387138"/>
            <a:ext cx="2684728" cy="939400"/>
            <a:chOff x="3408424" y="2742727"/>
            <a:chExt cx="4883496" cy="1708759"/>
          </a:xfrm>
        </p:grpSpPr>
        <p:pic>
          <p:nvPicPr>
            <p:cNvPr id="9" name="Picture 8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DCAF5881-3F03-D305-8965-7C3E166B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13760" y="3145070"/>
              <a:ext cx="4878160" cy="1306416"/>
            </a:xfrm>
            <a:prstGeom prst="rect">
              <a:avLst/>
            </a:prstGeom>
          </p:spPr>
        </p:pic>
        <p:pic>
          <p:nvPicPr>
            <p:cNvPr id="12" name="Picture 11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81BEFA50-F351-8AED-9ADD-46AAE9A48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67" t="-4432"/>
            <a:stretch/>
          </p:blipFill>
          <p:spPr>
            <a:xfrm>
              <a:off x="3408424" y="2742727"/>
              <a:ext cx="4878160" cy="47661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57B4DC-0D45-D82D-ACA8-7D4B2547E6A7}"/>
              </a:ext>
            </a:extLst>
          </p:cNvPr>
          <p:cNvGrpSpPr>
            <a:grpSpLocks noChangeAspect="1"/>
          </p:cNvGrpSpPr>
          <p:nvPr/>
        </p:nvGrpSpPr>
        <p:grpSpPr>
          <a:xfrm rot="751940">
            <a:off x="6326754" y="1516923"/>
            <a:ext cx="1871991" cy="920604"/>
            <a:chOff x="1308112" y="1637972"/>
            <a:chExt cx="7786468" cy="3829217"/>
          </a:xfrm>
        </p:grpSpPr>
        <p:pic>
          <p:nvPicPr>
            <p:cNvPr id="15" name="Picture 14" descr="A screenshot of a newspaper&#10;&#10;Description automatically generated">
              <a:extLst>
                <a:ext uri="{FF2B5EF4-FFF2-40B4-BE49-F238E27FC236}">
                  <a16:creationId xmlns:a16="http://schemas.microsoft.com/office/drawing/2014/main" id="{F8B5D3E1-437F-7533-E0FB-387516071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22180" y="2222695"/>
              <a:ext cx="7772400" cy="3244494"/>
            </a:xfrm>
            <a:prstGeom prst="rect">
              <a:avLst/>
            </a:prstGeom>
          </p:spPr>
        </p:pic>
        <p:pic>
          <p:nvPicPr>
            <p:cNvPr id="16" name="Picture 15" descr="A screenshot of a newspaper&#10;&#10;Description automatically generated">
              <a:extLst>
                <a:ext uri="{FF2B5EF4-FFF2-40B4-BE49-F238E27FC236}">
                  <a16:creationId xmlns:a16="http://schemas.microsoft.com/office/drawing/2014/main" id="{7C4928EF-D3C4-8AB1-3B0B-4678862AD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" t="-1237"/>
            <a:stretch/>
          </p:blipFill>
          <p:spPr>
            <a:xfrm>
              <a:off x="1308112" y="1637972"/>
              <a:ext cx="7772400" cy="58472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BE545B-2788-CC11-7B08-BBC56EC0B52F}"/>
              </a:ext>
            </a:extLst>
          </p:cNvPr>
          <p:cNvGrpSpPr>
            <a:grpSpLocks noChangeAspect="1"/>
          </p:cNvGrpSpPr>
          <p:nvPr/>
        </p:nvGrpSpPr>
        <p:grpSpPr>
          <a:xfrm rot="1018887">
            <a:off x="6306882" y="5091190"/>
            <a:ext cx="1972457" cy="972963"/>
            <a:chOff x="141179" y="3715208"/>
            <a:chExt cx="7772400" cy="3833930"/>
          </a:xfrm>
        </p:grpSpPr>
        <p:pic>
          <p:nvPicPr>
            <p:cNvPr id="20" name="Picture 19" descr="A screenshot of a news article&#10;&#10;Description automatically generated">
              <a:extLst>
                <a:ext uri="{FF2B5EF4-FFF2-40B4-BE49-F238E27FC236}">
                  <a16:creationId xmlns:a16="http://schemas.microsoft.com/office/drawing/2014/main" id="{747CCAF9-0556-EFA2-B333-90060DFC1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179" y="4778366"/>
              <a:ext cx="7772400" cy="2770772"/>
            </a:xfrm>
            <a:prstGeom prst="rect">
              <a:avLst/>
            </a:prstGeom>
          </p:spPr>
        </p:pic>
        <p:pic>
          <p:nvPicPr>
            <p:cNvPr id="21" name="Picture 20" descr="A screenshot of a news article&#10;&#10;Description automatically generated">
              <a:extLst>
                <a:ext uri="{FF2B5EF4-FFF2-40B4-BE49-F238E27FC236}">
                  <a16:creationId xmlns:a16="http://schemas.microsoft.com/office/drawing/2014/main" id="{1A89471A-B65E-1317-14F3-2CAED4533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179" y="3715208"/>
              <a:ext cx="7772400" cy="1105433"/>
            </a:xfrm>
            <a:prstGeom prst="rect">
              <a:avLst/>
            </a:prstGeom>
          </p:spPr>
        </p:pic>
      </p:grp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F02DDB87-A125-8B87-C821-098C40708603}"/>
              </a:ext>
            </a:extLst>
          </p:cNvPr>
          <p:cNvSpPr/>
          <p:nvPr/>
        </p:nvSpPr>
        <p:spPr>
          <a:xfrm>
            <a:off x="114933" y="974538"/>
            <a:ext cx="3440460" cy="3643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Urgent Global Topics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A790065-EFB5-60AC-527D-7379BEA17E69}"/>
              </a:ext>
            </a:extLst>
          </p:cNvPr>
          <p:cNvGrpSpPr>
            <a:grpSpLocks noChangeAspect="1"/>
          </p:cNvGrpSpPr>
          <p:nvPr/>
        </p:nvGrpSpPr>
        <p:grpSpPr>
          <a:xfrm rot="20814299">
            <a:off x="3944295" y="1860331"/>
            <a:ext cx="2359662" cy="956781"/>
            <a:chOff x="3242233" y="2398563"/>
            <a:chExt cx="4530166" cy="1836863"/>
          </a:xfrm>
        </p:grpSpPr>
        <p:pic>
          <p:nvPicPr>
            <p:cNvPr id="47" name="Picture 46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DD9FE719-100A-2853-AF50-7965B28CF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2234" y="2872063"/>
              <a:ext cx="4530165" cy="1363363"/>
            </a:xfrm>
            <a:prstGeom prst="rect">
              <a:avLst/>
            </a:prstGeom>
          </p:spPr>
        </p:pic>
        <p:pic>
          <p:nvPicPr>
            <p:cNvPr id="48" name="Picture 47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DE777680-D8A6-A4AC-F287-B778AEA07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2233" y="2398563"/>
              <a:ext cx="4530165" cy="48861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4170590-38D3-48FF-404F-96902ED95709}"/>
              </a:ext>
            </a:extLst>
          </p:cNvPr>
          <p:cNvGrpSpPr>
            <a:grpSpLocks noChangeAspect="1"/>
          </p:cNvGrpSpPr>
          <p:nvPr/>
        </p:nvGrpSpPr>
        <p:grpSpPr>
          <a:xfrm rot="20560643">
            <a:off x="7155050" y="2737529"/>
            <a:ext cx="1854591" cy="722131"/>
            <a:chOff x="2247900" y="2394444"/>
            <a:chExt cx="7696200" cy="2996706"/>
          </a:xfrm>
        </p:grpSpPr>
        <p:pic>
          <p:nvPicPr>
            <p:cNvPr id="55" name="Picture 5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CA66771-0C9F-8AFD-5DCF-B95E2659E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47900" y="4029188"/>
              <a:ext cx="7696200" cy="1361962"/>
            </a:xfrm>
            <a:prstGeom prst="rect">
              <a:avLst/>
            </a:prstGeom>
          </p:spPr>
        </p:pic>
        <p:pic>
          <p:nvPicPr>
            <p:cNvPr id="56" name="Picture 5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A7C739E-B85E-8F67-BC05-8425A445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5" t="-768"/>
            <a:stretch/>
          </p:blipFill>
          <p:spPr>
            <a:xfrm>
              <a:off x="2247900" y="2394444"/>
              <a:ext cx="7696200" cy="1678885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E94F853-5A9F-28DD-7A60-9CB4A0CC10C9}"/>
              </a:ext>
            </a:extLst>
          </p:cNvPr>
          <p:cNvGrpSpPr>
            <a:grpSpLocks noChangeAspect="1"/>
          </p:cNvGrpSpPr>
          <p:nvPr/>
        </p:nvGrpSpPr>
        <p:grpSpPr>
          <a:xfrm rot="20545103">
            <a:off x="7171593" y="3928079"/>
            <a:ext cx="1741929" cy="908735"/>
            <a:chOff x="1057722" y="1235086"/>
            <a:chExt cx="7772400" cy="4054729"/>
          </a:xfrm>
        </p:grpSpPr>
        <p:pic>
          <p:nvPicPr>
            <p:cNvPr id="59" name="Picture 58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F2C7EE3B-9EE5-C6D7-76FC-3121FE498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7722" y="2329828"/>
              <a:ext cx="7772400" cy="2959987"/>
            </a:xfrm>
            <a:prstGeom prst="rect">
              <a:avLst/>
            </a:prstGeom>
          </p:spPr>
        </p:pic>
        <p:pic>
          <p:nvPicPr>
            <p:cNvPr id="60" name="Picture 59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E4E0EC4B-0997-DC28-181A-98309BCF2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90" r="-7"/>
            <a:stretch/>
          </p:blipFill>
          <p:spPr>
            <a:xfrm>
              <a:off x="1057722" y="1235086"/>
              <a:ext cx="7772400" cy="1126567"/>
            </a:xfrm>
            <a:prstGeom prst="rect">
              <a:avLst/>
            </a:prstGeom>
          </p:spPr>
        </p:pic>
      </p:grpSp>
      <p:sp>
        <p:nvSpPr>
          <p:cNvPr id="1044" name="TextBox 1043">
            <a:extLst>
              <a:ext uri="{FF2B5EF4-FFF2-40B4-BE49-F238E27FC236}">
                <a16:creationId xmlns:a16="http://schemas.microsoft.com/office/drawing/2014/main" id="{38B547D0-8D54-BF5C-1A4B-B945ACF5976B}"/>
              </a:ext>
            </a:extLst>
          </p:cNvPr>
          <p:cNvSpPr txBox="1"/>
          <p:nvPr/>
        </p:nvSpPr>
        <p:spPr>
          <a:xfrm>
            <a:off x="224208" y="1326059"/>
            <a:ext cx="3166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- Topsoil Erosion</a:t>
            </a: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0CA9BD27-C8F9-B95E-76EC-12E59F0E41D7}"/>
              </a:ext>
            </a:extLst>
          </p:cNvPr>
          <p:cNvSpPr txBox="1"/>
          <p:nvPr/>
        </p:nvSpPr>
        <p:spPr>
          <a:xfrm>
            <a:off x="224208" y="1751025"/>
            <a:ext cx="3166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- Floods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D4A796DB-2B97-790E-F27F-91ECFB28CD25}"/>
              </a:ext>
            </a:extLst>
          </p:cNvPr>
          <p:cNvSpPr txBox="1"/>
          <p:nvPr/>
        </p:nvSpPr>
        <p:spPr>
          <a:xfrm>
            <a:off x="224208" y="2176637"/>
            <a:ext cx="3166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- Soil Degradation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5E1155D5-D1EC-D62E-6163-A1DF4998265F}"/>
              </a:ext>
            </a:extLst>
          </p:cNvPr>
          <p:cNvSpPr txBox="1"/>
          <p:nvPr/>
        </p:nvSpPr>
        <p:spPr>
          <a:xfrm>
            <a:off x="224208" y="2603360"/>
            <a:ext cx="3166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- Water Insecurity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E1C5E28E-F050-D7C2-ABBA-C76556722DE6}"/>
              </a:ext>
            </a:extLst>
          </p:cNvPr>
          <p:cNvSpPr txBox="1"/>
          <p:nvPr/>
        </p:nvSpPr>
        <p:spPr>
          <a:xfrm>
            <a:off x="224208" y="3027215"/>
            <a:ext cx="3166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- Desertification</a:t>
            </a: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6587FF10-0275-255F-FDDA-5DC4353FA86E}"/>
              </a:ext>
            </a:extLst>
          </p:cNvPr>
          <p:cNvSpPr txBox="1"/>
          <p:nvPr/>
        </p:nvSpPr>
        <p:spPr>
          <a:xfrm>
            <a:off x="224208" y="3453485"/>
            <a:ext cx="3166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- Droughts</a:t>
            </a: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604A515A-07B7-1396-FFA4-34D9AD7D89D1}"/>
              </a:ext>
            </a:extLst>
          </p:cNvPr>
          <p:cNvSpPr txBox="1"/>
          <p:nvPr/>
        </p:nvSpPr>
        <p:spPr>
          <a:xfrm>
            <a:off x="224208" y="4295169"/>
            <a:ext cx="3166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- Biodiversity Loss</a:t>
            </a: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92CD9D29-5235-C4F7-00A9-A1F1BAB9F5B4}"/>
              </a:ext>
            </a:extLst>
          </p:cNvPr>
          <p:cNvSpPr txBox="1"/>
          <p:nvPr/>
        </p:nvSpPr>
        <p:spPr>
          <a:xfrm>
            <a:off x="224208" y="3880299"/>
            <a:ext cx="3166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- Wildfires</a:t>
            </a:r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81FC8B79-005F-CBE5-159F-447CC3B5DF58}"/>
              </a:ext>
            </a:extLst>
          </p:cNvPr>
          <p:cNvSpPr txBox="1"/>
          <p:nvPr/>
        </p:nvSpPr>
        <p:spPr>
          <a:xfrm>
            <a:off x="224208" y="4729637"/>
            <a:ext cx="3166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- Crop Loss</a:t>
            </a:r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5AF6F586-D99F-2ED6-7802-69C375CC012C}"/>
              </a:ext>
            </a:extLst>
          </p:cNvPr>
          <p:cNvSpPr txBox="1"/>
          <p:nvPr/>
        </p:nvSpPr>
        <p:spPr>
          <a:xfrm>
            <a:off x="224208" y="5163934"/>
            <a:ext cx="3166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- Food Insecurity</a:t>
            </a:r>
          </a:p>
        </p:txBody>
      </p:sp>
      <p:sp>
        <p:nvSpPr>
          <p:cNvPr id="1055" name="TextBox 1054">
            <a:extLst>
              <a:ext uri="{FF2B5EF4-FFF2-40B4-BE49-F238E27FC236}">
                <a16:creationId xmlns:a16="http://schemas.microsoft.com/office/drawing/2014/main" id="{B7B095A6-B697-AF5E-DBC2-DCB2CE1094DE}"/>
              </a:ext>
            </a:extLst>
          </p:cNvPr>
          <p:cNvSpPr txBox="1"/>
          <p:nvPr/>
        </p:nvSpPr>
        <p:spPr>
          <a:xfrm>
            <a:off x="224208" y="5587002"/>
            <a:ext cx="3166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- Climate Change</a:t>
            </a:r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4B3F4901-8788-BF4D-C2C8-6C89505570CB}"/>
              </a:ext>
            </a:extLst>
          </p:cNvPr>
          <p:cNvSpPr txBox="1"/>
          <p:nvPr/>
        </p:nvSpPr>
        <p:spPr>
          <a:xfrm>
            <a:off x="224208" y="6011938"/>
            <a:ext cx="3166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- Political Unrest </a:t>
            </a:r>
          </a:p>
        </p:txBody>
      </p: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A01C4F8B-0294-6D55-4480-B5170393F033}"/>
              </a:ext>
            </a:extLst>
          </p:cNvPr>
          <p:cNvGrpSpPr>
            <a:grpSpLocks noChangeAspect="1"/>
          </p:cNvGrpSpPr>
          <p:nvPr/>
        </p:nvGrpSpPr>
        <p:grpSpPr>
          <a:xfrm rot="19571857">
            <a:off x="5925612" y="3671344"/>
            <a:ext cx="2042493" cy="819470"/>
            <a:chOff x="908050" y="1601275"/>
            <a:chExt cx="7772400" cy="3118368"/>
          </a:xfrm>
        </p:grpSpPr>
        <p:pic>
          <p:nvPicPr>
            <p:cNvPr id="1058" name="Picture 105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BE47E74-D8A1-164C-C79F-8F5554158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8050" y="2426096"/>
              <a:ext cx="7772400" cy="2293547"/>
            </a:xfrm>
            <a:prstGeom prst="rect">
              <a:avLst/>
            </a:prstGeom>
          </p:spPr>
        </p:pic>
        <p:pic>
          <p:nvPicPr>
            <p:cNvPr id="1059" name="Picture 105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0B8FA9A-C1D1-6C54-732F-1CA114455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60"/>
            <a:stretch/>
          </p:blipFill>
          <p:spPr>
            <a:xfrm>
              <a:off x="908050" y="1601275"/>
              <a:ext cx="7772400" cy="842799"/>
            </a:xfrm>
            <a:prstGeom prst="rect">
              <a:avLst/>
            </a:prstGeom>
          </p:spPr>
        </p:pic>
      </p:grpSp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C154BDA9-69F4-D0CF-8698-3ACD7D061589}"/>
              </a:ext>
            </a:extLst>
          </p:cNvPr>
          <p:cNvGrpSpPr>
            <a:grpSpLocks noChangeAspect="1"/>
          </p:cNvGrpSpPr>
          <p:nvPr/>
        </p:nvGrpSpPr>
        <p:grpSpPr>
          <a:xfrm rot="1318085">
            <a:off x="4444471" y="3033318"/>
            <a:ext cx="3166890" cy="630306"/>
            <a:chOff x="1917700" y="2881634"/>
            <a:chExt cx="7772400" cy="1546940"/>
          </a:xfrm>
        </p:grpSpPr>
        <p:pic>
          <p:nvPicPr>
            <p:cNvPr id="1066" name="Picture 1065" descr="A close up of a text&#10;&#10;Description automatically generated">
              <a:extLst>
                <a:ext uri="{FF2B5EF4-FFF2-40B4-BE49-F238E27FC236}">
                  <a16:creationId xmlns:a16="http://schemas.microsoft.com/office/drawing/2014/main" id="{B30A1EAF-0FE8-AA09-C055-0359FCBE5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00" y="3449832"/>
              <a:ext cx="7772400" cy="978742"/>
            </a:xfrm>
            <a:prstGeom prst="rect">
              <a:avLst/>
            </a:prstGeom>
          </p:spPr>
        </p:pic>
        <p:pic>
          <p:nvPicPr>
            <p:cNvPr id="1067" name="Picture 1066" descr="A close up of a text&#10;&#10;Description automatically generated">
              <a:extLst>
                <a:ext uri="{FF2B5EF4-FFF2-40B4-BE49-F238E27FC236}">
                  <a16:creationId xmlns:a16="http://schemas.microsoft.com/office/drawing/2014/main" id="{395B999A-C9E3-E771-C642-C2038E3C9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8"/>
            <a:stretch/>
          </p:blipFill>
          <p:spPr>
            <a:xfrm>
              <a:off x="1917700" y="2881634"/>
              <a:ext cx="7772400" cy="563957"/>
            </a:xfrm>
            <a:prstGeom prst="rect">
              <a:avLst/>
            </a:prstGeom>
          </p:spPr>
        </p:pic>
      </p:grpSp>
      <p:grpSp>
        <p:nvGrpSpPr>
          <p:cNvPr id="1026" name="Group 1025">
            <a:extLst>
              <a:ext uri="{FF2B5EF4-FFF2-40B4-BE49-F238E27FC236}">
                <a16:creationId xmlns:a16="http://schemas.microsoft.com/office/drawing/2014/main" id="{89E65B68-67F6-CF83-1675-A2C7EDEAD5CF}"/>
              </a:ext>
            </a:extLst>
          </p:cNvPr>
          <p:cNvGrpSpPr>
            <a:grpSpLocks noChangeAspect="1"/>
          </p:cNvGrpSpPr>
          <p:nvPr/>
        </p:nvGrpSpPr>
        <p:grpSpPr>
          <a:xfrm rot="20769367">
            <a:off x="4279274" y="5193664"/>
            <a:ext cx="2193059" cy="829559"/>
            <a:chOff x="1423068" y="2324817"/>
            <a:chExt cx="7554677" cy="2857675"/>
          </a:xfrm>
        </p:grpSpPr>
        <p:pic>
          <p:nvPicPr>
            <p:cNvPr id="63" name="Picture 62" descr="A screenshot of a news article&#10;&#10;Description automatically generated">
              <a:extLst>
                <a:ext uri="{FF2B5EF4-FFF2-40B4-BE49-F238E27FC236}">
                  <a16:creationId xmlns:a16="http://schemas.microsoft.com/office/drawing/2014/main" id="{1E9A6E96-E73A-16B4-3584-59BAD92B8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7018" y="3380216"/>
              <a:ext cx="7550727" cy="1802276"/>
            </a:xfrm>
            <a:prstGeom prst="rect">
              <a:avLst/>
            </a:prstGeom>
          </p:spPr>
        </p:pic>
        <p:pic>
          <p:nvPicPr>
            <p:cNvPr id="1025" name="Picture 1024" descr="A screenshot of a news article&#10;&#10;Description automatically generated">
              <a:extLst>
                <a:ext uri="{FF2B5EF4-FFF2-40B4-BE49-F238E27FC236}">
                  <a16:creationId xmlns:a16="http://schemas.microsoft.com/office/drawing/2014/main" id="{629B0E3C-3324-8EBF-2BBF-EA22F8734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059"/>
            <a:stretch/>
          </p:blipFill>
          <p:spPr>
            <a:xfrm>
              <a:off x="1423068" y="2324817"/>
              <a:ext cx="7550727" cy="1072239"/>
            </a:xfrm>
            <a:prstGeom prst="rect">
              <a:avLst/>
            </a:prstGeom>
          </p:spPr>
        </p:pic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FF4078C6-5F36-335D-F110-B3B09B526B84}"/>
              </a:ext>
            </a:extLst>
          </p:cNvPr>
          <p:cNvGrpSpPr>
            <a:grpSpLocks noChangeAspect="1"/>
          </p:cNvGrpSpPr>
          <p:nvPr/>
        </p:nvGrpSpPr>
        <p:grpSpPr>
          <a:xfrm rot="19243232">
            <a:off x="5050895" y="2606742"/>
            <a:ext cx="2511457" cy="1087267"/>
            <a:chOff x="937588" y="1545277"/>
            <a:chExt cx="7774612" cy="3365806"/>
          </a:xfrm>
        </p:grpSpPr>
        <p:pic>
          <p:nvPicPr>
            <p:cNvPr id="1031" name="Picture 1030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DB736593-5B3B-D4F2-FAB3-E78E45D20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9800" y="2015356"/>
              <a:ext cx="7772400" cy="2895727"/>
            </a:xfrm>
            <a:prstGeom prst="rect">
              <a:avLst/>
            </a:prstGeom>
          </p:spPr>
        </p:pic>
        <p:pic>
          <p:nvPicPr>
            <p:cNvPr id="1032" name="Picture 1031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1758C2FA-EA6D-5754-4D54-285EB9DC6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1"/>
            <a:stretch/>
          </p:blipFill>
          <p:spPr>
            <a:xfrm>
              <a:off x="937588" y="1545277"/>
              <a:ext cx="7772400" cy="508292"/>
            </a:xfrm>
            <a:prstGeom prst="rect">
              <a:avLst/>
            </a:prstGeom>
          </p:spPr>
        </p:pic>
      </p:grp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4FFF365D-0C11-2C23-198B-EA6A9EC6239A}"/>
              </a:ext>
            </a:extLst>
          </p:cNvPr>
          <p:cNvGrpSpPr>
            <a:grpSpLocks noChangeAspect="1"/>
          </p:cNvGrpSpPr>
          <p:nvPr/>
        </p:nvGrpSpPr>
        <p:grpSpPr>
          <a:xfrm rot="429845">
            <a:off x="3646449" y="4302204"/>
            <a:ext cx="2324425" cy="1111625"/>
            <a:chOff x="954683" y="1433135"/>
            <a:chExt cx="7776567" cy="3719038"/>
          </a:xfrm>
        </p:grpSpPr>
        <p:pic>
          <p:nvPicPr>
            <p:cNvPr id="1062" name="Picture 1061" descr="A screenshot of a news article&#10;&#10;Description automatically generated">
              <a:extLst>
                <a:ext uri="{FF2B5EF4-FFF2-40B4-BE49-F238E27FC236}">
                  <a16:creationId xmlns:a16="http://schemas.microsoft.com/office/drawing/2014/main" id="{09C7EB4E-6123-063F-1716-ADA62D90A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850" y="1925368"/>
              <a:ext cx="7772400" cy="3226805"/>
            </a:xfrm>
            <a:prstGeom prst="rect">
              <a:avLst/>
            </a:prstGeom>
          </p:spPr>
        </p:pic>
        <p:pic>
          <p:nvPicPr>
            <p:cNvPr id="1063" name="Picture 1062" descr="A screenshot of a news article&#10;&#10;Description automatically generated">
              <a:extLst>
                <a:ext uri="{FF2B5EF4-FFF2-40B4-BE49-F238E27FC236}">
                  <a16:creationId xmlns:a16="http://schemas.microsoft.com/office/drawing/2014/main" id="{81F5224B-F332-861D-C3A6-2C5250BFE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38"/>
            <a:stretch/>
          </p:blipFill>
          <p:spPr>
            <a:xfrm>
              <a:off x="954683" y="1433135"/>
              <a:ext cx="7772400" cy="521260"/>
            </a:xfrm>
            <a:prstGeom prst="rect">
              <a:avLst/>
            </a:prstGeom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F3B886B1-920F-7C08-F19F-C2F722015881}"/>
              </a:ext>
            </a:extLst>
          </p:cNvPr>
          <p:cNvGrpSpPr>
            <a:grpSpLocks noChangeAspect="1"/>
          </p:cNvGrpSpPr>
          <p:nvPr/>
        </p:nvGrpSpPr>
        <p:grpSpPr>
          <a:xfrm rot="19839473">
            <a:off x="5538293" y="5361709"/>
            <a:ext cx="2693629" cy="687721"/>
            <a:chOff x="2885562" y="5215401"/>
            <a:chExt cx="6433645" cy="1642598"/>
          </a:xfrm>
        </p:grpSpPr>
        <p:pic>
          <p:nvPicPr>
            <p:cNvPr id="1070" name="Picture 1069" descr="A person holding a globe with a fire in their hands&#10;&#10;Description automatically generated">
              <a:extLst>
                <a:ext uri="{FF2B5EF4-FFF2-40B4-BE49-F238E27FC236}">
                  <a16:creationId xmlns:a16="http://schemas.microsoft.com/office/drawing/2014/main" id="{EFCEE369-A0F1-C421-0EEA-45A0A7F06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5562" y="5750964"/>
              <a:ext cx="6420875" cy="1107035"/>
            </a:xfrm>
            <a:prstGeom prst="rect">
              <a:avLst/>
            </a:prstGeom>
          </p:spPr>
        </p:pic>
        <p:pic>
          <p:nvPicPr>
            <p:cNvPr id="1071" name="Picture 1070" descr="A person holding a globe with a fire in their hands&#10;&#10;Description automatically generated">
              <a:extLst>
                <a:ext uri="{FF2B5EF4-FFF2-40B4-BE49-F238E27FC236}">
                  <a16:creationId xmlns:a16="http://schemas.microsoft.com/office/drawing/2014/main" id="{A8178CA8-88E9-799E-E033-6C9501543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82" t="-3435"/>
            <a:stretch/>
          </p:blipFill>
          <p:spPr>
            <a:xfrm>
              <a:off x="2898332" y="5215401"/>
              <a:ext cx="6420875" cy="59686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561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1044" grpId="0"/>
      <p:bldP spid="1044" grpId="1"/>
      <p:bldP spid="1045" grpId="0"/>
      <p:bldP spid="1045" grpId="1"/>
      <p:bldP spid="1046" grpId="0"/>
      <p:bldP spid="1046" grpId="1"/>
      <p:bldP spid="1047" grpId="0"/>
      <p:bldP spid="1047" grpId="1"/>
      <p:bldP spid="1048" grpId="0"/>
      <p:bldP spid="1048" grpId="1"/>
      <p:bldP spid="1049" grpId="0"/>
      <p:bldP spid="1049" grpId="1"/>
      <p:bldP spid="1051" grpId="0"/>
      <p:bldP spid="1051" grpId="1"/>
      <p:bldP spid="1052" grpId="0"/>
      <p:bldP spid="1052" grpId="1"/>
      <p:bldP spid="1053" grpId="0"/>
      <p:bldP spid="1053" grpId="1"/>
      <p:bldP spid="1054" grpId="0"/>
      <p:bldP spid="1054" grpId="1"/>
      <p:bldP spid="1055" grpId="0"/>
      <p:bldP spid="1055" grpId="1"/>
      <p:bldP spid="1056" grpId="0"/>
      <p:bldP spid="105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1BF0EE-54B2-3CDF-887D-6152D0EB4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1" name="Rounded Rectangle 8300">
            <a:extLst>
              <a:ext uri="{FF2B5EF4-FFF2-40B4-BE49-F238E27FC236}">
                <a16:creationId xmlns:a16="http://schemas.microsoft.com/office/drawing/2014/main" id="{C3008DBB-E709-D7AA-F293-F9B0AF57388E}"/>
              </a:ext>
            </a:extLst>
          </p:cNvPr>
          <p:cNvSpPr/>
          <p:nvPr/>
        </p:nvSpPr>
        <p:spPr>
          <a:xfrm>
            <a:off x="218100" y="169591"/>
            <a:ext cx="5407052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Key Mechanism:</a:t>
            </a:r>
          </a:p>
          <a:p>
            <a:r>
              <a:rPr lang="en-GB" sz="24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A Working Water Cycle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77FC454-CDC7-84F7-B5F0-47C9FA77B407}"/>
              </a:ext>
            </a:extLst>
          </p:cNvPr>
          <p:cNvGrpSpPr/>
          <p:nvPr/>
        </p:nvGrpSpPr>
        <p:grpSpPr>
          <a:xfrm>
            <a:off x="2515339" y="545802"/>
            <a:ext cx="7573601" cy="6121128"/>
            <a:chOff x="2187793" y="736871"/>
            <a:chExt cx="7573601" cy="6121128"/>
          </a:xfrm>
        </p:grpSpPr>
        <p:pic>
          <p:nvPicPr>
            <p:cNvPr id="29" name="Picture 28" descr="A cartoon of a water cycle&#10;&#10;Description automatically generated with medium confidence">
              <a:extLst>
                <a:ext uri="{FF2B5EF4-FFF2-40B4-BE49-F238E27FC236}">
                  <a16:creationId xmlns:a16="http://schemas.microsoft.com/office/drawing/2014/main" id="{9C9CBD63-0ED1-E08B-5A9D-3E0915ADB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3" b="91797" l="456" r="96224">
                          <a14:foregroundMark x1="16406" y1="7129" x2="16406" y2="7129"/>
                          <a14:foregroundMark x1="36979" y1="24023" x2="36979" y2="24023"/>
                          <a14:foregroundMark x1="49870" y1="23438" x2="49870" y2="23438"/>
                          <a14:foregroundMark x1="14583" y1="3320" x2="14583" y2="3320"/>
                          <a14:foregroundMark x1="81706" y1="16797" x2="81706" y2="16797"/>
                          <a14:foregroundMark x1="91081" y1="54004" x2="91081" y2="54004"/>
                          <a14:foregroundMark x1="84049" y1="85156" x2="84049" y2="85156"/>
                          <a14:foregroundMark x1="96224" y1="58203" x2="96224" y2="58203"/>
                          <a14:foregroundMark x1="79688" y1="84668" x2="79688" y2="84668"/>
                          <a14:foregroundMark x1="11979" y1="84082" x2="11979" y2="84082"/>
                          <a14:foregroundMark x1="977" y1="66211" x2="977" y2="66211"/>
                          <a14:foregroundMark x1="34831" y1="91797" x2="34831" y2="91797"/>
                          <a14:foregroundMark x1="456" y1="83594" x2="456" y2="83594"/>
                          <a14:foregroundMark x1="28711" y1="25684" x2="28711" y2="25684"/>
                          <a14:foregroundMark x1="66951" y1="49591" x2="68750" y2="49023"/>
                          <a14:foregroundMark x1="63802" y1="50586" x2="66073" y2="49869"/>
                          <a14:foregroundMark x1="75456" y1="42773" x2="75521" y2="44531"/>
                          <a14:foregroundMark x1="75195" y1="42773" x2="74935" y2="42480"/>
                          <a14:backgroundMark x1="72461" y1="40820" x2="72461" y2="40820"/>
                          <a14:backgroundMark x1="69206" y1="27051" x2="71354" y2="36035"/>
                          <a14:backgroundMark x1="71354" y1="36035" x2="71224" y2="37500"/>
                          <a14:backgroundMark x1="74479" y1="35059" x2="71745" y2="40527"/>
                          <a14:backgroundMark x1="73958" y1="39453" x2="69727" y2="46289"/>
                          <a14:backgroundMark x1="69727" y1="46289" x2="64779" y2="46289"/>
                          <a14:backgroundMark x1="72461" y1="44922" x2="72461" y2="44922"/>
                          <a14:backgroundMark x1="75456" y1="38086" x2="71615" y2="45508"/>
                          <a14:backgroundMark x1="71615" y1="45508" x2="64779" y2="47461"/>
                          <a14:backgroundMark x1="37174" y1="40820" x2="37174" y2="40820"/>
                          <a14:backgroundMark x1="31120" y1="40234" x2="31120" y2="40234"/>
                          <a14:backgroundMark x1="32943" y1="37793" x2="32943" y2="37793"/>
                          <a14:backgroundMark x1="38086" y1="45801" x2="40560" y2="35449"/>
                          <a14:backgroundMark x1="40560" y1="35449" x2="35677" y2="29199"/>
                          <a14:backgroundMark x1="35677" y1="29199" x2="28841" y2="29199"/>
                          <a14:backgroundMark x1="28841" y1="29199" x2="23047" y2="24414"/>
                          <a14:backgroundMark x1="23047" y1="24414" x2="15820" y2="26270"/>
                          <a14:backgroundMark x1="15820" y1="26270" x2="10026" y2="43848"/>
                          <a14:backgroundMark x1="10026" y1="43848" x2="14779" y2="51367"/>
                          <a14:backgroundMark x1="14779" y1="51367" x2="36914" y2="53418"/>
                          <a14:backgroundMark x1="36914" y1="53418" x2="40234" y2="45410"/>
                          <a14:backgroundMark x1="40234" y1="45410" x2="40299" y2="43555"/>
                          <a14:backgroundMark x1="91146" y1="31641" x2="91146" y2="31641"/>
                          <a14:backgroundMark x1="89453" y1="29785" x2="92719" y2="36119"/>
                          <a14:backgroundMark x1="93025" y1="36452" x2="90625" y2="28711"/>
                          <a14:backgroundMark x1="90625" y1="28711" x2="89453" y2="28516"/>
                          <a14:backgroundMark x1="90104" y1="30371" x2="90104" y2="30371"/>
                          <a14:backgroundMark x1="89323" y1="30176" x2="90299" y2="32324"/>
                          <a14:backgroundMark x1="21549" y1="23340" x2="16927" y2="31250"/>
                          <a14:backgroundMark x1="21094" y1="22754" x2="22591" y2="33594"/>
                          <a14:backgroundMark x1="22591" y1="33594" x2="34831" y2="44141"/>
                          <a14:backgroundMark x1="74740" y1="27539" x2="74740" y2="27539"/>
                          <a14:backgroundMark x1="63997" y1="48926" x2="69922" y2="46484"/>
                          <a14:backgroundMark x1="69922" y1="46484" x2="74740" y2="40430"/>
                          <a14:backgroundMark x1="74740" y1="40430" x2="74870" y2="40039"/>
                          <a14:backgroundMark x1="74834" y1="41572" x2="75130" y2="41211"/>
                          <a14:backgroundMark x1="69596" y1="47949" x2="74708" y2="41725"/>
                          <a14:backgroundMark x1="71940" y1="46680" x2="73633" y2="44629"/>
                          <a14:backgroundMark x1="71224" y1="48535" x2="71224" y2="48535"/>
                          <a14:backgroundMark x1="63802" y1="49902" x2="66667" y2="48438"/>
                          <a14:backgroundMark x1="66211" y1="49512" x2="67057" y2="49316"/>
                          <a14:backgroundMark x1="72070" y1="46777" x2="74349" y2="42480"/>
                          <a14:backgroundMark x1="74154" y1="44336" x2="74154" y2="44336"/>
                          <a14:backgroundMark x1="74154" y1="44336" x2="74154" y2="44336"/>
                          <a14:backgroundMark x1="74544" y1="44336" x2="74544" y2="44336"/>
                          <a14:backgroundMark x1="74805" y1="44727" x2="74674" y2="43066"/>
                          <a14:backgroundMark x1="75651" y1="41211" x2="75651" y2="41211"/>
                          <a14:backgroundMark x1="93750" y1="35645" x2="93750" y2="35645"/>
                          <a14:backgroundMark x1="94271" y1="36523" x2="94271" y2="36523"/>
                          <a14:backgroundMark x1="91927" y1="37012" x2="91927" y2="37012"/>
                          <a14:backgroundMark x1="90625" y1="36621" x2="90625" y2="36621"/>
                          <a14:backgroundMark x1="91146" y1="35352" x2="91146" y2="35352"/>
                          <a14:backgroundMark x1="89258" y1="32129" x2="94727" y2="38867"/>
                          <a14:backgroundMark x1="90104" y1="36719" x2="90104" y2="36719"/>
                          <a14:backgroundMark x1="90625" y1="37207" x2="90625" y2="37207"/>
                          <a14:backgroundMark x1="13411" y1="53711" x2="14844" y2="53906"/>
                          <a14:backgroundMark x1="14974" y1="54297" x2="16341" y2="5410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87793" y="736871"/>
              <a:ext cx="7573601" cy="5976447"/>
            </a:xfrm>
            <a:prstGeom prst="rect">
              <a:avLst/>
            </a:prstGeom>
          </p:spPr>
        </p:pic>
        <p:pic>
          <p:nvPicPr>
            <p:cNvPr id="33" name="Picture 32" descr="A diagram of a water cycle&#10;&#10;Description automatically generated">
              <a:extLst>
                <a:ext uri="{FF2B5EF4-FFF2-40B4-BE49-F238E27FC236}">
                  <a16:creationId xmlns:a16="http://schemas.microsoft.com/office/drawing/2014/main" id="{F1E58777-9A15-BEFC-EA84-A661D8194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7793" y="5812464"/>
              <a:ext cx="7573601" cy="1045535"/>
            </a:xfrm>
            <a:prstGeom prst="rect">
              <a:avLst/>
            </a:prstGeom>
          </p:spPr>
        </p:pic>
      </p:grpSp>
      <p:sp>
        <p:nvSpPr>
          <p:cNvPr id="8270" name="Rounded Rectangle 8269">
            <a:extLst>
              <a:ext uri="{FF2B5EF4-FFF2-40B4-BE49-F238E27FC236}">
                <a16:creationId xmlns:a16="http://schemas.microsoft.com/office/drawing/2014/main" id="{D9A7C8EC-AD67-0F33-3969-3C06C3C8A2E4}"/>
              </a:ext>
            </a:extLst>
          </p:cNvPr>
          <p:cNvSpPr/>
          <p:nvPr/>
        </p:nvSpPr>
        <p:spPr>
          <a:xfrm>
            <a:off x="9002359" y="168918"/>
            <a:ext cx="3404537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Current Reality:</a:t>
            </a:r>
          </a:p>
          <a:p>
            <a:r>
              <a:rPr lang="en-GB" sz="24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A Broken Water Cycle</a:t>
            </a:r>
          </a:p>
        </p:txBody>
      </p:sp>
      <p:pic>
        <p:nvPicPr>
          <p:cNvPr id="8292" name="Picture 8291" descr="A diagram of a volcano&#10;&#10;Description automatically generated">
            <a:extLst>
              <a:ext uri="{FF2B5EF4-FFF2-40B4-BE49-F238E27FC236}">
                <a16:creationId xmlns:a16="http://schemas.microsoft.com/office/drawing/2014/main" id="{2A471EF1-93B4-CCB3-B940-F2C999310A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851" l="0" r="100000">
                        <a14:foregroundMark x1="1856" y1="7660" x2="1856" y2="7660"/>
                        <a14:foregroundMark x1="687" y1="29814" x2="687" y2="29814"/>
                        <a14:foregroundMark x1="38144" y1="84058" x2="38144" y2="84058"/>
                        <a14:foregroundMark x1="83918" y1="13251" x2="83918" y2="13251"/>
                        <a14:foregroundMark x1="85773" y1="14079" x2="82405" y2="12836"/>
                        <a14:foregroundMark x1="86117" y1="14493" x2="82612" y2="13251"/>
                        <a14:foregroundMark x1="87491" y1="14493" x2="82062" y2="12422"/>
                        <a14:backgroundMark x1="52852" y1="1242" x2="70515" y2="3106"/>
                        <a14:backgroundMark x1="76426" y1="0" x2="70515" y2="2899"/>
                        <a14:backgroundMark x1="78144" y1="0" x2="78144" y2="6004"/>
                        <a14:backgroundMark x1="78213" y1="6211" x2="81375" y2="9110"/>
                        <a14:backgroundMark x1="86254" y1="11180" x2="92165" y2="1656"/>
                        <a14:backgroundMark x1="92234" y1="0" x2="92165" y2="1449"/>
                        <a14:backgroundMark x1="54708" y1="8489" x2="54708" y2="8489"/>
                        <a14:backgroundMark x1="54708" y1="5590" x2="54708" y2="5590"/>
                        <a14:backgroundMark x1="93540" y1="2899" x2="93540" y2="2899"/>
                        <a14:backgroundMark x1="97595" y1="4762" x2="97595" y2="4762"/>
                        <a14:backgroundMark x1="96014" y1="0" x2="97388" y2="6211"/>
                        <a14:backgroundMark x1="94158" y1="0" x2="97388" y2="6211"/>
                        <a14:backgroundMark x1="97938" y1="8075" x2="97938" y2="8075"/>
                        <a14:backgroundMark x1="98282" y1="6418" x2="98282" y2="6418"/>
                        <a14:backgroundMark x1="98625" y1="7246" x2="95395" y2="6004"/>
                        <a14:backgroundMark x1="28179" y1="89648" x2="28179" y2="89648"/>
                        <a14:backgroundMark x1="30309" y1="91304" x2="24399" y2="83644"/>
                        <a14:backgroundMark x1="24399" y1="83644" x2="22474" y2="79296"/>
                        <a14:backgroundMark x1="32234" y1="91718" x2="23505" y2="78675"/>
                        <a14:backgroundMark x1="79381" y1="79296" x2="68316" y2="9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1416" y="3698922"/>
            <a:ext cx="7203990" cy="2837491"/>
          </a:xfrm>
          <a:prstGeom prst="rect">
            <a:avLst/>
          </a:prstGeom>
        </p:spPr>
      </p:pic>
      <p:pic>
        <p:nvPicPr>
          <p:cNvPr id="8296" name="Picture 8295" descr="A diagram of a landscape&#10;&#10;Description automatically generated">
            <a:extLst>
              <a:ext uri="{FF2B5EF4-FFF2-40B4-BE49-F238E27FC236}">
                <a16:creationId xmlns:a16="http://schemas.microsoft.com/office/drawing/2014/main" id="{0515AF97-3643-7A54-9E2E-93075CC203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79" b="89897" l="8724" r="89974">
                        <a14:foregroundMark x1="8854" y1="10722" x2="8854" y2="10722"/>
                        <a14:foregroundMark x1="39779" y1="12577" x2="39779" y2="12577"/>
                        <a14:foregroundMark x1="88411" y1="13814" x2="46224" y2="15670"/>
                        <a14:foregroundMark x1="46224" y1="15670" x2="41992" y2="11959"/>
                        <a14:foregroundMark x1="77865" y1="9485" x2="77865" y2="9485"/>
                        <a14:foregroundMark x1="84245" y1="13196" x2="84245" y2="13196"/>
                        <a14:foregroundMark x1="81250" y1="11340" x2="81250" y2="11340"/>
                        <a14:foregroundMark x1="71094" y1="11959" x2="71094" y2="11959"/>
                        <a14:foregroundMark x1="70117" y1="10722" x2="70117" y2="10722"/>
                        <a14:foregroundMark x1="65104" y1="10722" x2="65104" y2="10722"/>
                        <a14:foregroundMark x1="77539" y1="5979" x2="77539" y2="5979"/>
                        <a14:foregroundMark x1="78060" y1="5979" x2="78060" y2="5979"/>
                        <a14:foregroundMark x1="78516" y1="6186" x2="78516" y2="6186"/>
                        <a14:foregroundMark x1="79167" y1="6598" x2="79167" y2="6598"/>
                        <a14:backgroundMark x1="57943" y1="6392" x2="57943" y2="6392"/>
                        <a14:backgroundMark x1="54557" y1="8866" x2="54557" y2="8866"/>
                        <a14:backgroundMark x1="52539" y1="10103" x2="52539" y2="10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0512" y="3594219"/>
            <a:ext cx="9228976" cy="3078092"/>
          </a:xfrm>
          <a:prstGeom prst="rect">
            <a:avLst/>
          </a:prstGeom>
        </p:spPr>
      </p:pic>
      <p:pic>
        <p:nvPicPr>
          <p:cNvPr id="8298" name="Picture 8297" descr="A diagram of a landscape&#10;&#10;Description automatically generated">
            <a:extLst>
              <a:ext uri="{FF2B5EF4-FFF2-40B4-BE49-F238E27FC236}">
                <a16:creationId xmlns:a16="http://schemas.microsoft.com/office/drawing/2014/main" id="{3C0762F2-1CE8-495A-CF30-805CCF2ABC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84" b="89895" l="9701" r="89974">
                        <a14:foregroundMark x1="78190" y1="9263" x2="78190" y2="9263"/>
                        <a14:foregroundMark x1="76628" y1="9263" x2="76628" y2="9263"/>
                        <a14:foregroundMark x1="76953" y1="5684" x2="76953" y2="5684"/>
                        <a14:foregroundMark x1="9701" y1="30526" x2="9701" y2="30526"/>
                        <a14:foregroundMark x1="16667" y1="81895" x2="16667" y2="81895"/>
                        <a14:foregroundMark x1="85807" y1="77684" x2="18750" y2="89053"/>
                        <a14:backgroundMark x1="52604" y1="7789" x2="52604" y2="7789"/>
                        <a14:backgroundMark x1="52604" y1="6947" x2="54557" y2="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847" y="3678132"/>
            <a:ext cx="9228976" cy="2980079"/>
          </a:xfrm>
          <a:prstGeom prst="rect">
            <a:avLst/>
          </a:prstGeom>
        </p:spPr>
      </p:pic>
      <p:pic>
        <p:nvPicPr>
          <p:cNvPr id="8300" name="Picture 8299" descr="A diagram of a city&#10;&#10;Description automatically generated">
            <a:extLst>
              <a:ext uri="{FF2B5EF4-FFF2-40B4-BE49-F238E27FC236}">
                <a16:creationId xmlns:a16="http://schemas.microsoft.com/office/drawing/2014/main" id="{D9609A9C-08DB-1AD4-ACE4-E1BD629622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020" l="8594" r="89974">
                        <a14:foregroundMark x1="13607" y1="9121" x2="13607" y2="9121"/>
                        <a14:foregroundMark x1="17057" y1="13681" x2="17057" y2="13681"/>
                        <a14:foregroundMark x1="18099" y1="11075" x2="18099" y2="11075"/>
                        <a14:foregroundMark x1="18424" y1="9121" x2="18424" y2="9121"/>
                        <a14:foregroundMark x1="8594" y1="45603" x2="8594" y2="45603"/>
                        <a14:foregroundMark x1="10612" y1="64169" x2="30404" y2="85668"/>
                        <a14:foregroundMark x1="30404" y1="85668" x2="74284" y2="96091"/>
                        <a14:foregroundMark x1="74284" y1="96091" x2="80729" y2="92020"/>
                        <a14:foregroundMark x1="80729" y1="92020" x2="82878" y2="74593"/>
                        <a14:foregroundMark x1="14583" y1="87785" x2="14583" y2="87785"/>
                        <a14:foregroundMark x1="20247" y1="87459" x2="10286" y2="82899"/>
                        <a14:foregroundMark x1="11719" y1="16775" x2="11719" y2="16775"/>
                        <a14:foregroundMark x1="11914" y1="14984" x2="11914" y2="14984"/>
                        <a14:foregroundMark x1="11849" y1="20521" x2="11849" y2="20521"/>
                        <a14:foregroundMark x1="12109" y1="24756" x2="12109" y2="24756"/>
                        <a14:foregroundMark x1="12109" y1="23941" x2="12109" y2="23941"/>
                        <a14:foregroundMark x1="10221" y1="27362" x2="10221" y2="27362"/>
                        <a14:foregroundMark x1="10091" y1="26059" x2="10091" y2="26059"/>
                        <a14:foregroundMark x1="13997" y1="5537" x2="13997" y2="5537"/>
                        <a14:foregroundMark x1="13346" y1="8306" x2="13346" y2="8306"/>
                        <a14:foregroundMark x1="13346" y1="11075" x2="13346" y2="11075"/>
                        <a14:foregroundMark x1="13411" y1="9935" x2="13411" y2="9935"/>
                        <a14:foregroundMark x1="13281" y1="12052" x2="13281" y2="12052"/>
                        <a14:foregroundMark x1="13346" y1="9935" x2="13346" y2="9935"/>
                        <a14:foregroundMark x1="14193" y1="5212" x2="14193" y2="5212"/>
                        <a14:foregroundMark x1="15104" y1="5863" x2="15104" y2="5863"/>
                        <a14:foregroundMark x1="16732" y1="13681" x2="16732" y2="13681"/>
                        <a14:foregroundMark x1="16406" y1="13192" x2="16406" y2="13192"/>
                        <a14:foregroundMark x1="16536" y1="12378" x2="16536" y2="12378"/>
                        <a14:foregroundMark x1="17448" y1="11238" x2="17448" y2="11238"/>
                        <a14:foregroundMark x1="17188" y1="11075" x2="17188" y2="11075"/>
                        <a14:foregroundMark x1="20052" y1="7003" x2="20052" y2="7003"/>
                        <a14:foregroundMark x1="23372" y1="13192" x2="23372" y2="13192"/>
                        <a14:foregroundMark x1="22917" y1="12866" x2="22917" y2="12866"/>
                        <a14:foregroundMark x1="23893" y1="12704" x2="23893" y2="12704"/>
                        <a14:foregroundMark x1="24414" y1="10586" x2="24414" y2="10586"/>
                        <a14:foregroundMark x1="24414" y1="8306" x2="24414" y2="8306"/>
                        <a14:foregroundMark x1="24544" y1="6026" x2="24544" y2="6026"/>
                        <a14:foregroundMark x1="24023" y1="12704" x2="24023" y2="12704"/>
                        <a14:backgroundMark x1="79883" y1="9935" x2="79883" y2="9935"/>
                        <a14:backgroundMark x1="55143" y1="0" x2="53906" y2="6352"/>
                        <a14:backgroundMark x1="53906" y1="6515" x2="54362" y2="23290"/>
                        <a14:backgroundMark x1="54362" y1="23290" x2="62891" y2="24756"/>
                        <a14:backgroundMark x1="62891" y1="24756" x2="85091" y2="19870"/>
                        <a14:backgroundMark x1="85091" y1="19870" x2="82487" y2="1303"/>
                        <a14:backgroundMark x1="81966" y1="0" x2="82422" y2="1140"/>
                        <a14:backgroundMark x1="54883" y1="25733" x2="54883" y2="25733"/>
                        <a14:backgroundMark x1="57031" y1="26547" x2="51888" y2="26873"/>
                        <a14:backgroundMark x1="55339" y1="27687" x2="53060" y2="27687"/>
                        <a14:backgroundMark x1="53060" y1="27362" x2="51563" y2="27687"/>
                        <a14:backgroundMark x1="51237" y1="28176" x2="51693" y2="29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2276" y="2798399"/>
            <a:ext cx="9276058" cy="3872828"/>
          </a:xfrm>
          <a:prstGeom prst="rect">
            <a:avLst/>
          </a:prstGeom>
        </p:spPr>
      </p:pic>
      <p:grpSp>
        <p:nvGrpSpPr>
          <p:cNvPr id="8294" name="Group 8293">
            <a:extLst>
              <a:ext uri="{FF2B5EF4-FFF2-40B4-BE49-F238E27FC236}">
                <a16:creationId xmlns:a16="http://schemas.microsoft.com/office/drawing/2014/main" id="{5FA3A061-1433-44F2-56A2-B568F7D26027}"/>
              </a:ext>
            </a:extLst>
          </p:cNvPr>
          <p:cNvGrpSpPr/>
          <p:nvPr/>
        </p:nvGrpSpPr>
        <p:grpSpPr>
          <a:xfrm>
            <a:off x="2948691" y="947621"/>
            <a:ext cx="6709355" cy="5611690"/>
            <a:chOff x="2948691" y="947621"/>
            <a:chExt cx="6709355" cy="5611690"/>
          </a:xfrm>
        </p:grpSpPr>
        <p:grpSp>
          <p:nvGrpSpPr>
            <p:cNvPr id="8256" name="Group 8255">
              <a:extLst>
                <a:ext uri="{FF2B5EF4-FFF2-40B4-BE49-F238E27FC236}">
                  <a16:creationId xmlns:a16="http://schemas.microsoft.com/office/drawing/2014/main" id="{CF632AFA-5568-CB01-4C6A-7EE5D712E6A8}"/>
                </a:ext>
              </a:extLst>
            </p:cNvPr>
            <p:cNvGrpSpPr/>
            <p:nvPr/>
          </p:nvGrpSpPr>
          <p:grpSpPr>
            <a:xfrm>
              <a:off x="3469719" y="3011606"/>
              <a:ext cx="3308469" cy="1883456"/>
              <a:chOff x="3469719" y="3011606"/>
              <a:chExt cx="3308469" cy="1883456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3B54735-DD47-50D0-3111-8A69921B5479}"/>
                  </a:ext>
                </a:extLst>
              </p:cNvPr>
              <p:cNvGrpSpPr/>
              <p:nvPr/>
            </p:nvGrpSpPr>
            <p:grpSpPr>
              <a:xfrm>
                <a:off x="4824483" y="3429000"/>
                <a:ext cx="170598" cy="760864"/>
                <a:chOff x="3375546" y="3193576"/>
                <a:chExt cx="188794" cy="491320"/>
              </a:xfrm>
            </p:grpSpPr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7DFE4BAA-E441-F312-731B-7DE34358B6BD}"/>
                    </a:ext>
                  </a:extLst>
                </p:cNvPr>
                <p:cNvCxnSpPr/>
                <p:nvPr/>
              </p:nvCxnSpPr>
              <p:spPr>
                <a:xfrm flipV="1">
                  <a:off x="3466531" y="3193576"/>
                  <a:ext cx="0" cy="491320"/>
                </a:xfrm>
                <a:prstGeom prst="straightConnector1">
                  <a:avLst/>
                </a:prstGeom>
                <a:ln>
                  <a:solidFill>
                    <a:srgbClr val="BECCDF"/>
                  </a:solidFill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225354D1-E1BB-F501-2BE2-A77F9C8A3CC2}"/>
                    </a:ext>
                  </a:extLst>
                </p:cNvPr>
                <p:cNvCxnSpPr/>
                <p:nvPr/>
              </p:nvCxnSpPr>
              <p:spPr>
                <a:xfrm flipV="1">
                  <a:off x="3564340" y="3315661"/>
                  <a:ext cx="0" cy="360000"/>
                </a:xfrm>
                <a:prstGeom prst="straightConnector1">
                  <a:avLst/>
                </a:prstGeom>
                <a:ln>
                  <a:solidFill>
                    <a:srgbClr val="BECCDF"/>
                  </a:solidFill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2097307B-9085-CC4E-773F-23599023CFCE}"/>
                    </a:ext>
                  </a:extLst>
                </p:cNvPr>
                <p:cNvCxnSpPr/>
                <p:nvPr/>
              </p:nvCxnSpPr>
              <p:spPr>
                <a:xfrm flipV="1">
                  <a:off x="3375546" y="3311248"/>
                  <a:ext cx="0" cy="360000"/>
                </a:xfrm>
                <a:prstGeom prst="straightConnector1">
                  <a:avLst/>
                </a:prstGeom>
                <a:ln>
                  <a:solidFill>
                    <a:srgbClr val="BECCDF"/>
                  </a:solidFill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2344F653-CDFC-F2CA-95B3-3B6755704518}"/>
                  </a:ext>
                </a:extLst>
              </p:cNvPr>
              <p:cNvGrpSpPr/>
              <p:nvPr/>
            </p:nvGrpSpPr>
            <p:grpSpPr>
              <a:xfrm>
                <a:off x="5454554" y="4134198"/>
                <a:ext cx="170598" cy="760864"/>
                <a:chOff x="3375546" y="3193576"/>
                <a:chExt cx="188794" cy="491320"/>
              </a:xfrm>
            </p:grpSpPr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816245C5-012A-DCB0-0BC0-7D8A9E050FDC}"/>
                    </a:ext>
                  </a:extLst>
                </p:cNvPr>
                <p:cNvCxnSpPr/>
                <p:nvPr/>
              </p:nvCxnSpPr>
              <p:spPr>
                <a:xfrm flipV="1">
                  <a:off x="3466531" y="3193576"/>
                  <a:ext cx="0" cy="491320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79D063EB-1918-5F75-9C9F-3158658156A4}"/>
                    </a:ext>
                  </a:extLst>
                </p:cNvPr>
                <p:cNvCxnSpPr/>
                <p:nvPr/>
              </p:nvCxnSpPr>
              <p:spPr>
                <a:xfrm flipV="1">
                  <a:off x="3564340" y="3315661"/>
                  <a:ext cx="0" cy="360000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B19A8ECD-9AFA-E95C-275F-362D4446BAD9}"/>
                    </a:ext>
                  </a:extLst>
                </p:cNvPr>
                <p:cNvCxnSpPr/>
                <p:nvPr/>
              </p:nvCxnSpPr>
              <p:spPr>
                <a:xfrm flipV="1">
                  <a:off x="3375546" y="3311248"/>
                  <a:ext cx="0" cy="360000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DA057BD-53C5-7C41-D194-731037CA2601}"/>
                  </a:ext>
                </a:extLst>
              </p:cNvPr>
              <p:cNvSpPr txBox="1"/>
              <p:nvPr/>
            </p:nvSpPr>
            <p:spPr>
              <a:xfrm>
                <a:off x="3629731" y="3060244"/>
                <a:ext cx="19343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BECCDF"/>
                    </a:solidFill>
                    <a:latin typeface="Goudy Old Style" panose="02020502050305020303" pitchFamily="18" charset="77"/>
                  </a:rPr>
                  <a:t>Evapotranspiration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3BE1604-853F-0A7E-372A-FA6ED09A096E}"/>
                  </a:ext>
                </a:extLst>
              </p:cNvPr>
              <p:cNvSpPr txBox="1"/>
              <p:nvPr/>
            </p:nvSpPr>
            <p:spPr>
              <a:xfrm>
                <a:off x="5400142" y="3949127"/>
                <a:ext cx="137804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Goudy Old Style" panose="02020502050305020303" pitchFamily="18" charset="77"/>
                  </a:rPr>
                  <a:t>Evaporation</a:t>
                </a: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4501C870-53F8-68EF-4D8C-C38EC474593E}"/>
                  </a:ext>
                </a:extLst>
              </p:cNvPr>
              <p:cNvGrpSpPr/>
              <p:nvPr/>
            </p:nvGrpSpPr>
            <p:grpSpPr>
              <a:xfrm>
                <a:off x="3469719" y="3011606"/>
                <a:ext cx="241300" cy="760864"/>
                <a:chOff x="3469719" y="3011606"/>
                <a:chExt cx="241300" cy="760864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4193DCC2-3A2A-9FD3-CBD7-B4DF95155097}"/>
                    </a:ext>
                  </a:extLst>
                </p:cNvPr>
                <p:cNvGrpSpPr/>
                <p:nvPr/>
              </p:nvGrpSpPr>
              <p:grpSpPr>
                <a:xfrm>
                  <a:off x="3540421" y="3011606"/>
                  <a:ext cx="170598" cy="760864"/>
                  <a:chOff x="3375546" y="3193576"/>
                  <a:chExt cx="188794" cy="491320"/>
                </a:xfrm>
              </p:grpSpPr>
              <p:cxnSp>
                <p:nvCxnSpPr>
                  <p:cNvPr id="53" name="Straight Arrow Connector 52">
                    <a:extLst>
                      <a:ext uri="{FF2B5EF4-FFF2-40B4-BE49-F238E27FC236}">
                        <a16:creationId xmlns:a16="http://schemas.microsoft.com/office/drawing/2014/main" id="{6F736130-58E7-2227-B7CA-9EC524C1A41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466531" y="3193576"/>
                    <a:ext cx="0" cy="491320"/>
                  </a:xfrm>
                  <a:prstGeom prst="straightConnector1">
                    <a:avLst/>
                  </a:prstGeom>
                  <a:ln>
                    <a:solidFill>
                      <a:srgbClr val="BECCDF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C1940656-9BE4-395A-9752-4B681E0DD65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64340" y="3315661"/>
                    <a:ext cx="0" cy="360000"/>
                  </a:xfrm>
                  <a:prstGeom prst="straightConnector1">
                    <a:avLst/>
                  </a:prstGeom>
                  <a:ln>
                    <a:solidFill>
                      <a:srgbClr val="BECCDF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Arrow Connector 54">
                    <a:extLst>
                      <a:ext uri="{FF2B5EF4-FFF2-40B4-BE49-F238E27FC236}">
                        <a16:creationId xmlns:a16="http://schemas.microsoft.com/office/drawing/2014/main" id="{F59A938B-4A11-B274-0713-9BAED02382F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375546" y="3311248"/>
                    <a:ext cx="0" cy="360000"/>
                  </a:xfrm>
                  <a:prstGeom prst="straightConnector1">
                    <a:avLst/>
                  </a:prstGeom>
                  <a:ln>
                    <a:solidFill>
                      <a:srgbClr val="BECCDF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D77209BC-EBDB-8267-AB8D-A3FEBF2949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69719" y="3331121"/>
                  <a:ext cx="0" cy="432000"/>
                </a:xfrm>
                <a:prstGeom prst="straightConnector1">
                  <a:avLst/>
                </a:prstGeom>
                <a:ln>
                  <a:solidFill>
                    <a:srgbClr val="BECCDF"/>
                  </a:solidFill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255" name="Group 8254">
              <a:extLst>
                <a:ext uri="{FF2B5EF4-FFF2-40B4-BE49-F238E27FC236}">
                  <a16:creationId xmlns:a16="http://schemas.microsoft.com/office/drawing/2014/main" id="{AD98778B-DEDD-3E6B-EC8C-FC6B1AF3AEE7}"/>
                </a:ext>
              </a:extLst>
            </p:cNvPr>
            <p:cNvGrpSpPr/>
            <p:nvPr/>
          </p:nvGrpSpPr>
          <p:grpSpPr>
            <a:xfrm>
              <a:off x="4208106" y="947621"/>
              <a:ext cx="2099086" cy="448186"/>
              <a:chOff x="4208106" y="947621"/>
              <a:chExt cx="2099086" cy="448186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4952C533-3AAE-C6DA-2484-8690F3B04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8106" y="1395807"/>
                <a:ext cx="1647417" cy="0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93" name="TextBox 8192">
                <a:extLst>
                  <a:ext uri="{FF2B5EF4-FFF2-40B4-BE49-F238E27FC236}">
                    <a16:creationId xmlns:a16="http://schemas.microsoft.com/office/drawing/2014/main" id="{A0CA0610-E252-40AA-7089-9ECAE124174C}"/>
                  </a:ext>
                </a:extLst>
              </p:cNvPr>
              <p:cNvSpPr txBox="1"/>
              <p:nvPr/>
            </p:nvSpPr>
            <p:spPr>
              <a:xfrm>
                <a:off x="4372814" y="947621"/>
                <a:ext cx="19343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>
                        <a:lumMod val="75000"/>
                      </a:schemeClr>
                    </a:solidFill>
                    <a:latin typeface="Goudy Old Style" panose="02020502050305020303" pitchFamily="18" charset="77"/>
                  </a:rPr>
                  <a:t>Transport</a:t>
                </a:r>
              </a:p>
            </p:txBody>
          </p:sp>
        </p:grpSp>
        <p:grpSp>
          <p:nvGrpSpPr>
            <p:cNvPr id="8238" name="Group 8237">
              <a:extLst>
                <a:ext uri="{FF2B5EF4-FFF2-40B4-BE49-F238E27FC236}">
                  <a16:creationId xmlns:a16="http://schemas.microsoft.com/office/drawing/2014/main" id="{1E9AA01A-3C0E-A4F6-3136-83A5127FD8E5}"/>
                </a:ext>
              </a:extLst>
            </p:cNvPr>
            <p:cNvGrpSpPr/>
            <p:nvPr/>
          </p:nvGrpSpPr>
          <p:grpSpPr>
            <a:xfrm>
              <a:off x="7444508" y="2085632"/>
              <a:ext cx="2015051" cy="1187412"/>
              <a:chOff x="7444508" y="2085632"/>
              <a:chExt cx="2015051" cy="1187412"/>
            </a:xfrm>
          </p:grpSpPr>
          <p:cxnSp>
            <p:nvCxnSpPr>
              <p:cNvPr id="8195" name="Straight Connector 8194">
                <a:extLst>
                  <a:ext uri="{FF2B5EF4-FFF2-40B4-BE49-F238E27FC236}">
                    <a16:creationId xmlns:a16="http://schemas.microsoft.com/office/drawing/2014/main" id="{AE72F17B-65DD-6033-B839-BB89184127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26569" y="2125014"/>
                <a:ext cx="42801" cy="54215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00" name="Straight Connector 8199">
                <a:extLst>
                  <a:ext uri="{FF2B5EF4-FFF2-40B4-BE49-F238E27FC236}">
                    <a16:creationId xmlns:a16="http://schemas.microsoft.com/office/drawing/2014/main" id="{5355BDD5-8204-6170-9985-3C9D34B505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40933" y="2177673"/>
                <a:ext cx="42801" cy="54215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01" name="Straight Connector 8200">
                <a:extLst>
                  <a:ext uri="{FF2B5EF4-FFF2-40B4-BE49-F238E27FC236}">
                    <a16:creationId xmlns:a16="http://schemas.microsoft.com/office/drawing/2014/main" id="{F931DAF9-5BDA-602A-38EC-001A937F02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64222" y="2177673"/>
                <a:ext cx="42801" cy="54215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02" name="Straight Connector 8201">
                <a:extLst>
                  <a:ext uri="{FF2B5EF4-FFF2-40B4-BE49-F238E27FC236}">
                    <a16:creationId xmlns:a16="http://schemas.microsoft.com/office/drawing/2014/main" id="{7B151BB9-6ECF-0299-EC0F-2AA1006F80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47969" y="2423426"/>
                <a:ext cx="42801" cy="54215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03" name="Straight Connector 8202">
                <a:extLst>
                  <a:ext uri="{FF2B5EF4-FFF2-40B4-BE49-F238E27FC236}">
                    <a16:creationId xmlns:a16="http://schemas.microsoft.com/office/drawing/2014/main" id="{C7293EB7-52C8-4347-7303-A33CC13625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058564" y="2094525"/>
                <a:ext cx="42801" cy="54215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04" name="Straight Connector 8203">
                <a:extLst>
                  <a:ext uri="{FF2B5EF4-FFF2-40B4-BE49-F238E27FC236}">
                    <a16:creationId xmlns:a16="http://schemas.microsoft.com/office/drawing/2014/main" id="{2878C628-5056-5CC7-4444-5378671BB8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76113" y="2323043"/>
                <a:ext cx="42801" cy="54215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05" name="Straight Connector 8204">
                <a:extLst>
                  <a:ext uri="{FF2B5EF4-FFF2-40B4-BE49-F238E27FC236}">
                    <a16:creationId xmlns:a16="http://schemas.microsoft.com/office/drawing/2014/main" id="{E6820608-946C-9CF6-5481-B6B7BFC11E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19532" y="2483386"/>
                <a:ext cx="42801" cy="54215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06" name="Straight Connector 8205">
                <a:extLst>
                  <a:ext uri="{FF2B5EF4-FFF2-40B4-BE49-F238E27FC236}">
                    <a16:creationId xmlns:a16="http://schemas.microsoft.com/office/drawing/2014/main" id="{15A88D7B-848F-9F1E-4E28-B35C2D9089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00369" y="2575826"/>
                <a:ext cx="42801" cy="54215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07" name="Straight Connector 8206">
                <a:extLst>
                  <a:ext uri="{FF2B5EF4-FFF2-40B4-BE49-F238E27FC236}">
                    <a16:creationId xmlns:a16="http://schemas.microsoft.com/office/drawing/2014/main" id="{0B080EC8-964C-2C38-9242-72075580E2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43552" y="2766554"/>
                <a:ext cx="42801" cy="54215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08" name="Straight Connector 8207">
                <a:extLst>
                  <a:ext uri="{FF2B5EF4-FFF2-40B4-BE49-F238E27FC236}">
                    <a16:creationId xmlns:a16="http://schemas.microsoft.com/office/drawing/2014/main" id="{9541126E-D06E-E5BF-B513-9099003A82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780474" y="2216000"/>
                <a:ext cx="42801" cy="54215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09" name="Straight Connector 8208">
                <a:extLst>
                  <a:ext uri="{FF2B5EF4-FFF2-40B4-BE49-F238E27FC236}">
                    <a16:creationId xmlns:a16="http://schemas.microsoft.com/office/drawing/2014/main" id="{2FD95BE3-780D-83FE-05E6-60C8FF5AA2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04513" y="2295935"/>
                <a:ext cx="42801" cy="54215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0" name="Straight Connector 8209">
                <a:extLst>
                  <a:ext uri="{FF2B5EF4-FFF2-40B4-BE49-F238E27FC236}">
                    <a16:creationId xmlns:a16="http://schemas.microsoft.com/office/drawing/2014/main" id="{87D3A241-391C-97C7-6F66-57AB55BCB9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46081" y="2178211"/>
                <a:ext cx="42801" cy="54215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1" name="Straight Connector 8210">
                <a:extLst>
                  <a:ext uri="{FF2B5EF4-FFF2-40B4-BE49-F238E27FC236}">
                    <a16:creationId xmlns:a16="http://schemas.microsoft.com/office/drawing/2014/main" id="{3CD5D5F3-C804-8D7C-4B12-F3C551EA54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83768" y="3056491"/>
                <a:ext cx="42801" cy="54215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2" name="Straight Connector 8211">
                <a:extLst>
                  <a:ext uri="{FF2B5EF4-FFF2-40B4-BE49-F238E27FC236}">
                    <a16:creationId xmlns:a16="http://schemas.microsoft.com/office/drawing/2014/main" id="{1D3FD4C4-EEB3-B97C-B0B8-F020D08EB1C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8169369" y="2718214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3" name="Straight Connector 8212">
                <a:extLst>
                  <a:ext uri="{FF2B5EF4-FFF2-40B4-BE49-F238E27FC236}">
                    <a16:creationId xmlns:a16="http://schemas.microsoft.com/office/drawing/2014/main" id="{6225F081-F7C9-9480-69DC-4C552543E8B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8271948" y="2354776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4" name="Straight Connector 8213">
                <a:extLst>
                  <a:ext uri="{FF2B5EF4-FFF2-40B4-BE49-F238E27FC236}">
                    <a16:creationId xmlns:a16="http://schemas.microsoft.com/office/drawing/2014/main" id="{68A54BC0-6304-5FCF-0F2A-EEA5AA48DA2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8602841" y="2228552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5" name="Straight Connector 8214">
                <a:extLst>
                  <a:ext uri="{FF2B5EF4-FFF2-40B4-BE49-F238E27FC236}">
                    <a16:creationId xmlns:a16="http://schemas.microsoft.com/office/drawing/2014/main" id="{3287CE82-7C90-A2D6-E7C6-99E87C6D1CA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7914938" y="2332150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6" name="Straight Connector 8215">
                <a:extLst>
                  <a:ext uri="{FF2B5EF4-FFF2-40B4-BE49-F238E27FC236}">
                    <a16:creationId xmlns:a16="http://schemas.microsoft.com/office/drawing/2014/main" id="{086F7163-AE26-E2B6-6EF8-B4C5677D103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8823275" y="2085632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7" name="Straight Connector 8216">
                <a:extLst>
                  <a:ext uri="{FF2B5EF4-FFF2-40B4-BE49-F238E27FC236}">
                    <a16:creationId xmlns:a16="http://schemas.microsoft.com/office/drawing/2014/main" id="{AB6CB251-D57F-77F2-638B-6521BFB5906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8129716" y="2887562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8" name="Straight Connector 8217">
                <a:extLst>
                  <a:ext uri="{FF2B5EF4-FFF2-40B4-BE49-F238E27FC236}">
                    <a16:creationId xmlns:a16="http://schemas.microsoft.com/office/drawing/2014/main" id="{538DDF1C-D0FF-597B-8C43-C1FBD6D7781F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8307558" y="2130740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9" name="Straight Connector 8218">
                <a:extLst>
                  <a:ext uri="{FF2B5EF4-FFF2-40B4-BE49-F238E27FC236}">
                    <a16:creationId xmlns:a16="http://schemas.microsoft.com/office/drawing/2014/main" id="{22DA85F4-5A9A-3EA4-2206-F107CB31BFE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7892363" y="3011606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20" name="Straight Connector 8219">
                <a:extLst>
                  <a:ext uri="{FF2B5EF4-FFF2-40B4-BE49-F238E27FC236}">
                    <a16:creationId xmlns:a16="http://schemas.microsoft.com/office/drawing/2014/main" id="{D787E332-C2D4-8CB4-3E31-4DBC183BC72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7790196" y="2682214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21" name="Straight Connector 8220">
                <a:extLst>
                  <a:ext uri="{FF2B5EF4-FFF2-40B4-BE49-F238E27FC236}">
                    <a16:creationId xmlns:a16="http://schemas.microsoft.com/office/drawing/2014/main" id="{356492B2-66D4-73E0-1B3C-9CAC55EDE4B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7567481" y="2392916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22" name="Straight Connector 8221">
                <a:extLst>
                  <a:ext uri="{FF2B5EF4-FFF2-40B4-BE49-F238E27FC236}">
                    <a16:creationId xmlns:a16="http://schemas.microsoft.com/office/drawing/2014/main" id="{2692E837-5A3C-A1F0-6630-2661683E0E70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7761775" y="2254480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23" name="Straight Connector 8222">
                <a:extLst>
                  <a:ext uri="{FF2B5EF4-FFF2-40B4-BE49-F238E27FC236}">
                    <a16:creationId xmlns:a16="http://schemas.microsoft.com/office/drawing/2014/main" id="{21FF1586-E1E0-DFA4-7E18-9832A89A013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8665050" y="2103632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24" name="Straight Connector 8223">
                <a:extLst>
                  <a:ext uri="{FF2B5EF4-FFF2-40B4-BE49-F238E27FC236}">
                    <a16:creationId xmlns:a16="http://schemas.microsoft.com/office/drawing/2014/main" id="{2FD06AB7-477A-D6DA-C047-E29108466C2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8941194" y="2392916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25" name="Straight Connector 8224">
                <a:extLst>
                  <a:ext uri="{FF2B5EF4-FFF2-40B4-BE49-F238E27FC236}">
                    <a16:creationId xmlns:a16="http://schemas.microsoft.com/office/drawing/2014/main" id="{1B7725A6-504F-CDFB-FBB7-C7C7468B0EA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9231169" y="2144679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26" name="Straight Connector 8225">
                <a:extLst>
                  <a:ext uri="{FF2B5EF4-FFF2-40B4-BE49-F238E27FC236}">
                    <a16:creationId xmlns:a16="http://schemas.microsoft.com/office/drawing/2014/main" id="{D3C21DA0-0947-063C-9368-C83FBEF2986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9259590" y="2426618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27" name="Straight Connector 8226">
                <a:extLst>
                  <a:ext uri="{FF2B5EF4-FFF2-40B4-BE49-F238E27FC236}">
                    <a16:creationId xmlns:a16="http://schemas.microsoft.com/office/drawing/2014/main" id="{FA5182C4-52FD-0AA1-0E18-1223D2018991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8973938" y="2256862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28" name="Straight Connector 8227">
                <a:extLst>
                  <a:ext uri="{FF2B5EF4-FFF2-40B4-BE49-F238E27FC236}">
                    <a16:creationId xmlns:a16="http://schemas.microsoft.com/office/drawing/2014/main" id="{0F790A9F-EAC7-AF9B-CD21-E0462782A4D0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9126338" y="2409262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29" name="Straight Connector 8228">
                <a:extLst>
                  <a:ext uri="{FF2B5EF4-FFF2-40B4-BE49-F238E27FC236}">
                    <a16:creationId xmlns:a16="http://schemas.microsoft.com/office/drawing/2014/main" id="{298012D2-D2BB-1C9A-1801-1752412E2E5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8042247" y="2234521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30" name="Straight Connector 8229">
                <a:extLst>
                  <a:ext uri="{FF2B5EF4-FFF2-40B4-BE49-F238E27FC236}">
                    <a16:creationId xmlns:a16="http://schemas.microsoft.com/office/drawing/2014/main" id="{87A98CEC-8EED-D5D9-C9B3-B5A5992F8EC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8042246" y="2557826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31" name="Straight Connector 8230">
                <a:extLst>
                  <a:ext uri="{FF2B5EF4-FFF2-40B4-BE49-F238E27FC236}">
                    <a16:creationId xmlns:a16="http://schemas.microsoft.com/office/drawing/2014/main" id="{5F3EBBC8-5FF8-FA1F-1A20-0844D30BB42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8522717" y="2354776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32" name="Straight Connector 8231">
                <a:extLst>
                  <a:ext uri="{FF2B5EF4-FFF2-40B4-BE49-F238E27FC236}">
                    <a16:creationId xmlns:a16="http://schemas.microsoft.com/office/drawing/2014/main" id="{61F5605F-1621-A8BB-18D7-EE85FA5902F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8719280" y="2324914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33" name="Straight Connector 8232">
                <a:extLst>
                  <a:ext uri="{FF2B5EF4-FFF2-40B4-BE49-F238E27FC236}">
                    <a16:creationId xmlns:a16="http://schemas.microsoft.com/office/drawing/2014/main" id="{EEBB10AA-0C73-5680-246A-3F039A8AA110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9402717" y="2521826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34" name="Straight Connector 8233">
                <a:extLst>
                  <a:ext uri="{FF2B5EF4-FFF2-40B4-BE49-F238E27FC236}">
                    <a16:creationId xmlns:a16="http://schemas.microsoft.com/office/drawing/2014/main" id="{8DDCCF67-905F-F956-B28D-BAE8B881E65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9431138" y="2714062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35" name="Straight Connector 8234">
                <a:extLst>
                  <a:ext uri="{FF2B5EF4-FFF2-40B4-BE49-F238E27FC236}">
                    <a16:creationId xmlns:a16="http://schemas.microsoft.com/office/drawing/2014/main" id="{D5E173E4-74B5-3B46-6305-FA65869FB810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9310589" y="2324001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36" name="Straight Connector 8235">
                <a:extLst>
                  <a:ext uri="{FF2B5EF4-FFF2-40B4-BE49-F238E27FC236}">
                    <a16:creationId xmlns:a16="http://schemas.microsoft.com/office/drawing/2014/main" id="{D9CC1342-F446-7A10-F6B3-BAAF9966F26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7444508" y="2159673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37" name="Straight Connector 8236">
                <a:extLst>
                  <a:ext uri="{FF2B5EF4-FFF2-40B4-BE49-F238E27FC236}">
                    <a16:creationId xmlns:a16="http://schemas.microsoft.com/office/drawing/2014/main" id="{D24B2314-B62F-49E1-CFBD-E0C15C0C56B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8079515" y="3237044"/>
                <a:ext cx="28421" cy="36000"/>
              </a:xfrm>
              <a:prstGeom prst="lin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239" name="TextBox 8238">
              <a:extLst>
                <a:ext uri="{FF2B5EF4-FFF2-40B4-BE49-F238E27FC236}">
                  <a16:creationId xmlns:a16="http://schemas.microsoft.com/office/drawing/2014/main" id="{866C51CD-5038-50C3-38F3-23DA09BAE7E0}"/>
                </a:ext>
              </a:extLst>
            </p:cNvPr>
            <p:cNvSpPr txBox="1"/>
            <p:nvPr/>
          </p:nvSpPr>
          <p:spPr>
            <a:xfrm>
              <a:off x="7546081" y="2070708"/>
              <a:ext cx="19343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2">
                      <a:lumMod val="50000"/>
                    </a:schemeClr>
                  </a:solidFill>
                  <a:latin typeface="Goudy Old Style" panose="02020502050305020303" pitchFamily="18" charset="77"/>
                </a:rPr>
                <a:t>Precipitation</a:t>
              </a:r>
            </a:p>
          </p:txBody>
        </p:sp>
        <p:grpSp>
          <p:nvGrpSpPr>
            <p:cNvPr id="8254" name="Group 8253">
              <a:extLst>
                <a:ext uri="{FF2B5EF4-FFF2-40B4-BE49-F238E27FC236}">
                  <a16:creationId xmlns:a16="http://schemas.microsoft.com/office/drawing/2014/main" id="{91DDAB00-6B7D-F277-6F2B-8FF4AC95FA44}"/>
                </a:ext>
              </a:extLst>
            </p:cNvPr>
            <p:cNvGrpSpPr/>
            <p:nvPr/>
          </p:nvGrpSpPr>
          <p:grpSpPr>
            <a:xfrm>
              <a:off x="6373964" y="2631059"/>
              <a:ext cx="2938463" cy="1661044"/>
              <a:chOff x="6373964" y="2631059"/>
              <a:chExt cx="2938463" cy="1661044"/>
            </a:xfrm>
          </p:grpSpPr>
          <p:sp>
            <p:nvSpPr>
              <p:cNvPr id="8240" name="TextBox 8239">
                <a:extLst>
                  <a:ext uri="{FF2B5EF4-FFF2-40B4-BE49-F238E27FC236}">
                    <a16:creationId xmlns:a16="http://schemas.microsoft.com/office/drawing/2014/main" id="{7D476685-6DF1-675A-6C41-C4968996B76B}"/>
                  </a:ext>
                </a:extLst>
              </p:cNvPr>
              <p:cNvSpPr txBox="1"/>
              <p:nvPr/>
            </p:nvSpPr>
            <p:spPr>
              <a:xfrm>
                <a:off x="6373964" y="2970518"/>
                <a:ext cx="19343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2">
                        <a:lumMod val="50000"/>
                      </a:schemeClr>
                    </a:solidFill>
                    <a:latin typeface="Goudy Old Style" panose="02020502050305020303" pitchFamily="18" charset="77"/>
                  </a:rPr>
                  <a:t>(Snowmelt) Runoff</a:t>
                </a:r>
              </a:p>
            </p:txBody>
          </p:sp>
          <p:sp>
            <p:nvSpPr>
              <p:cNvPr id="8241" name="TextBox 8240">
                <a:extLst>
                  <a:ext uri="{FF2B5EF4-FFF2-40B4-BE49-F238E27FC236}">
                    <a16:creationId xmlns:a16="http://schemas.microsoft.com/office/drawing/2014/main" id="{9889363A-BB25-0B32-CF4F-03CAC48E56FD}"/>
                  </a:ext>
                </a:extLst>
              </p:cNvPr>
              <p:cNvSpPr txBox="1"/>
              <p:nvPr/>
            </p:nvSpPr>
            <p:spPr>
              <a:xfrm>
                <a:off x="7404098" y="3953549"/>
                <a:ext cx="15589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2">
                        <a:lumMod val="50000"/>
                      </a:schemeClr>
                    </a:solidFill>
                    <a:latin typeface="Goudy Old Style" panose="02020502050305020303" pitchFamily="18" charset="77"/>
                  </a:rPr>
                  <a:t>Surface Runoff</a:t>
                </a:r>
              </a:p>
            </p:txBody>
          </p:sp>
          <p:cxnSp>
            <p:nvCxnSpPr>
              <p:cNvPr id="8243" name="Straight Arrow Connector 8242">
                <a:extLst>
                  <a:ext uri="{FF2B5EF4-FFF2-40B4-BE49-F238E27FC236}">
                    <a16:creationId xmlns:a16="http://schemas.microsoft.com/office/drawing/2014/main" id="{EEE11A2A-1E93-E1BC-D033-39D6878C2D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69789" y="2887562"/>
                <a:ext cx="247262" cy="443559"/>
              </a:xfrm>
              <a:prstGeom prst="straightConnector1">
                <a:avLst/>
              </a:prstGeom>
              <a:ln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45" name="Straight Arrow Connector 8244">
                <a:extLst>
                  <a:ext uri="{FF2B5EF4-FFF2-40B4-BE49-F238E27FC236}">
                    <a16:creationId xmlns:a16="http://schemas.microsoft.com/office/drawing/2014/main" id="{90C97C46-6494-261C-015E-64CC020669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58564" y="2631059"/>
                <a:ext cx="253863" cy="476411"/>
              </a:xfrm>
              <a:prstGeom prst="straightConnector1">
                <a:avLst/>
              </a:prstGeom>
              <a:ln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48" name="Straight Arrow Connector 8247">
                <a:extLst>
                  <a:ext uri="{FF2B5EF4-FFF2-40B4-BE49-F238E27FC236}">
                    <a16:creationId xmlns:a16="http://schemas.microsoft.com/office/drawing/2014/main" id="{53DB004B-499C-2E7B-6D22-58F631DAC5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24147" y="4035267"/>
                <a:ext cx="557496" cy="233243"/>
              </a:xfrm>
              <a:prstGeom prst="straightConnector1">
                <a:avLst/>
              </a:prstGeom>
              <a:ln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68" name="Group 8267">
              <a:extLst>
                <a:ext uri="{FF2B5EF4-FFF2-40B4-BE49-F238E27FC236}">
                  <a16:creationId xmlns:a16="http://schemas.microsoft.com/office/drawing/2014/main" id="{99458DC6-4C30-C755-502E-755EB5D90A94}"/>
                </a:ext>
              </a:extLst>
            </p:cNvPr>
            <p:cNvGrpSpPr/>
            <p:nvPr/>
          </p:nvGrpSpPr>
          <p:grpSpPr>
            <a:xfrm>
              <a:off x="7341153" y="4946894"/>
              <a:ext cx="2316893" cy="1612417"/>
              <a:chOff x="7341153" y="4946894"/>
              <a:chExt cx="2316893" cy="1612417"/>
            </a:xfrm>
          </p:grpSpPr>
          <p:sp>
            <p:nvSpPr>
              <p:cNvPr id="8257" name="Down Arrow 8256">
                <a:extLst>
                  <a:ext uri="{FF2B5EF4-FFF2-40B4-BE49-F238E27FC236}">
                    <a16:creationId xmlns:a16="http://schemas.microsoft.com/office/drawing/2014/main" id="{205520F0-E739-E611-64BA-A51FF9A1BD2B}"/>
                  </a:ext>
                </a:extLst>
              </p:cNvPr>
              <p:cNvSpPr/>
              <p:nvPr/>
            </p:nvSpPr>
            <p:spPr>
              <a:xfrm>
                <a:off x="7732845" y="5398724"/>
                <a:ext cx="319036" cy="404892"/>
              </a:xfrm>
              <a:prstGeom prst="downArrow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isometricRightUp"/>
                  <a:lightRig rig="threePt" dir="t"/>
                </a:scene3d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8258" name="Down Arrow 8257">
                <a:extLst>
                  <a:ext uri="{FF2B5EF4-FFF2-40B4-BE49-F238E27FC236}">
                    <a16:creationId xmlns:a16="http://schemas.microsoft.com/office/drawing/2014/main" id="{8E28ED18-EC04-9EC0-04E6-DACBAA317A5C}"/>
                  </a:ext>
                </a:extLst>
              </p:cNvPr>
              <p:cNvSpPr/>
              <p:nvPr/>
            </p:nvSpPr>
            <p:spPr>
              <a:xfrm>
                <a:off x="9339010" y="5080489"/>
                <a:ext cx="319036" cy="404892"/>
              </a:xfrm>
              <a:prstGeom prst="downArrow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isometricRightUp"/>
                  <a:lightRig rig="threePt" dir="t"/>
                </a:scene3d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8259" name="TextBox 8258">
                <a:extLst>
                  <a:ext uri="{FF2B5EF4-FFF2-40B4-BE49-F238E27FC236}">
                    <a16:creationId xmlns:a16="http://schemas.microsoft.com/office/drawing/2014/main" id="{2D1307EB-037C-E827-01AA-C687A9D467E2}"/>
                  </a:ext>
                </a:extLst>
              </p:cNvPr>
              <p:cNvSpPr txBox="1"/>
              <p:nvPr/>
            </p:nvSpPr>
            <p:spPr>
              <a:xfrm>
                <a:off x="7872176" y="4946894"/>
                <a:ext cx="15589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2">
                        <a:lumMod val="10000"/>
                      </a:schemeClr>
                    </a:solidFill>
                    <a:latin typeface="Goudy Old Style" panose="02020502050305020303" pitchFamily="18" charset="77"/>
                  </a:rPr>
                  <a:t>Infiltration into Groundwater</a:t>
                </a:r>
              </a:p>
            </p:txBody>
          </p:sp>
          <p:sp>
            <p:nvSpPr>
              <p:cNvPr id="8260" name="TextBox 8259">
                <a:extLst>
                  <a:ext uri="{FF2B5EF4-FFF2-40B4-BE49-F238E27FC236}">
                    <a16:creationId xmlns:a16="http://schemas.microsoft.com/office/drawing/2014/main" id="{0274F81E-B945-B87F-513D-7547B82D3D00}"/>
                  </a:ext>
                </a:extLst>
              </p:cNvPr>
              <p:cNvSpPr txBox="1"/>
              <p:nvPr/>
            </p:nvSpPr>
            <p:spPr>
              <a:xfrm>
                <a:off x="7986353" y="5974536"/>
                <a:ext cx="15589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Goudy Old Style" panose="02020502050305020303" pitchFamily="18" charset="77"/>
                  </a:rPr>
                  <a:t>Groundwater Flow</a:t>
                </a:r>
              </a:p>
            </p:txBody>
          </p:sp>
          <p:sp>
            <p:nvSpPr>
              <p:cNvPr id="8261" name="Down Arrow 8260">
                <a:extLst>
                  <a:ext uri="{FF2B5EF4-FFF2-40B4-BE49-F238E27FC236}">
                    <a16:creationId xmlns:a16="http://schemas.microsoft.com/office/drawing/2014/main" id="{31B5EC8E-01A8-BDF0-A8B9-0537E5EF6ADB}"/>
                  </a:ext>
                </a:extLst>
              </p:cNvPr>
              <p:cNvSpPr/>
              <p:nvPr/>
            </p:nvSpPr>
            <p:spPr>
              <a:xfrm rot="5400000">
                <a:off x="7420740" y="5946700"/>
                <a:ext cx="404891" cy="564066"/>
              </a:xfrm>
              <a:prstGeom prst="downArrow">
                <a:avLst/>
              </a:prstGeom>
              <a:noFill/>
              <a:ln>
                <a:solidFill>
                  <a:schemeClr val="tx1"/>
                </a:solidFill>
              </a:ln>
              <a:scene3d>
                <a:camera prst="isometricOffAxis2Right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isometricOffAxis2Top"/>
                  <a:lightRig rig="threePt" dir="t"/>
                </a:scene3d>
              </a:bodyPr>
              <a:lstStyle/>
              <a:p>
                <a:pPr algn="ctr"/>
                <a:endParaRPr lang="en-GB"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8263" name="Down Arrow 8262">
              <a:extLst>
                <a:ext uri="{FF2B5EF4-FFF2-40B4-BE49-F238E27FC236}">
                  <a16:creationId xmlns:a16="http://schemas.microsoft.com/office/drawing/2014/main" id="{E87B9F42-AED8-E8B8-6B0A-1B63AD35A600}"/>
                </a:ext>
              </a:extLst>
            </p:cNvPr>
            <p:cNvSpPr/>
            <p:nvPr/>
          </p:nvSpPr>
          <p:spPr>
            <a:xfrm rot="10800000">
              <a:off x="2948691" y="5852545"/>
              <a:ext cx="319036" cy="404892"/>
            </a:xfrm>
            <a:prstGeom prst="downArrow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isometricRightUp"/>
                <a:lightRig rig="threePt" dir="t"/>
              </a:scene3d>
            </a:bodyPr>
            <a:lstStyle/>
            <a:p>
              <a:pPr algn="ctr"/>
              <a:endParaRPr lang="en-GB"/>
            </a:p>
          </p:txBody>
        </p:sp>
        <p:sp>
          <p:nvSpPr>
            <p:cNvPr id="8264" name="TextBox 8263">
              <a:extLst>
                <a:ext uri="{FF2B5EF4-FFF2-40B4-BE49-F238E27FC236}">
                  <a16:creationId xmlns:a16="http://schemas.microsoft.com/office/drawing/2014/main" id="{DE6DBCF4-81C0-30BD-D397-0EB9907C0DC3}"/>
                </a:ext>
              </a:extLst>
            </p:cNvPr>
            <p:cNvSpPr txBox="1"/>
            <p:nvPr/>
          </p:nvSpPr>
          <p:spPr>
            <a:xfrm>
              <a:off x="3108209" y="6014840"/>
              <a:ext cx="15589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accent6">
                      <a:lumMod val="75000"/>
                    </a:schemeClr>
                  </a:solidFill>
                  <a:latin typeface="Goudy Old Style" panose="02020502050305020303" pitchFamily="18" charset="77"/>
                </a:rPr>
                <a:t>Plant Uptake</a:t>
              </a:r>
            </a:p>
          </p:txBody>
        </p:sp>
        <p:grpSp>
          <p:nvGrpSpPr>
            <p:cNvPr id="8290" name="Group 8289">
              <a:extLst>
                <a:ext uri="{FF2B5EF4-FFF2-40B4-BE49-F238E27FC236}">
                  <a16:creationId xmlns:a16="http://schemas.microsoft.com/office/drawing/2014/main" id="{4E6F2670-C86F-0CE3-DA73-06975BEB3DC5}"/>
                </a:ext>
              </a:extLst>
            </p:cNvPr>
            <p:cNvGrpSpPr/>
            <p:nvPr/>
          </p:nvGrpSpPr>
          <p:grpSpPr>
            <a:xfrm>
              <a:off x="3531823" y="1303086"/>
              <a:ext cx="943408" cy="1004566"/>
              <a:chOff x="3531823" y="1303086"/>
              <a:chExt cx="943408" cy="1004566"/>
            </a:xfrm>
          </p:grpSpPr>
          <p:cxnSp>
            <p:nvCxnSpPr>
              <p:cNvPr id="8272" name="Curved Connector 8271">
                <a:extLst>
                  <a:ext uri="{FF2B5EF4-FFF2-40B4-BE49-F238E27FC236}">
                    <a16:creationId xmlns:a16="http://schemas.microsoft.com/office/drawing/2014/main" id="{8935F58E-26E1-48DB-38B8-03E5F86E53D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573453" y="1598140"/>
                <a:ext cx="844040" cy="397590"/>
              </a:xfrm>
              <a:prstGeom prst="curvedConnector3">
                <a:avLst/>
              </a:prstGeom>
              <a:ln>
                <a:solidFill>
                  <a:srgbClr val="F0EC7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78" name="Curved Connector 8277">
                <a:extLst>
                  <a:ext uri="{FF2B5EF4-FFF2-40B4-BE49-F238E27FC236}">
                    <a16:creationId xmlns:a16="http://schemas.microsoft.com/office/drawing/2014/main" id="{8BA37968-252C-CBF6-1AA5-29DD23F3723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297657" y="1668635"/>
                <a:ext cx="873183" cy="404851"/>
              </a:xfrm>
              <a:prstGeom prst="curvedConnector3">
                <a:avLst/>
              </a:prstGeom>
              <a:ln>
                <a:solidFill>
                  <a:srgbClr val="F0EC7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89" name="Curved Connector 8288">
                <a:extLst>
                  <a:ext uri="{FF2B5EF4-FFF2-40B4-BE49-F238E27FC236}">
                    <a16:creationId xmlns:a16="http://schemas.microsoft.com/office/drawing/2014/main" id="{D9733BC4-9C03-52E8-8393-500E58FBF78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854416" y="1526311"/>
                <a:ext cx="844040" cy="397590"/>
              </a:xfrm>
              <a:prstGeom prst="curvedConnector3">
                <a:avLst/>
              </a:prstGeom>
              <a:ln>
                <a:solidFill>
                  <a:srgbClr val="F0EC7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8302" name="Rounded Rectangle 8301">
            <a:extLst>
              <a:ext uri="{FF2B5EF4-FFF2-40B4-BE49-F238E27FC236}">
                <a16:creationId xmlns:a16="http://schemas.microsoft.com/office/drawing/2014/main" id="{3912E10D-6012-0241-BE6B-29B057579D89}"/>
              </a:ext>
            </a:extLst>
          </p:cNvPr>
          <p:cNvSpPr/>
          <p:nvPr/>
        </p:nvSpPr>
        <p:spPr>
          <a:xfrm>
            <a:off x="10088940" y="5722070"/>
            <a:ext cx="2263347" cy="7023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Our Solution</a:t>
            </a:r>
          </a:p>
        </p:txBody>
      </p:sp>
      <p:sp>
        <p:nvSpPr>
          <p:cNvPr id="8303" name="Freeform 8302">
            <a:extLst>
              <a:ext uri="{FF2B5EF4-FFF2-40B4-BE49-F238E27FC236}">
                <a16:creationId xmlns:a16="http://schemas.microsoft.com/office/drawing/2014/main" id="{E1CEBC7A-EF34-9255-317B-D558799BFF45}"/>
              </a:ext>
            </a:extLst>
          </p:cNvPr>
          <p:cNvSpPr/>
          <p:nvPr/>
        </p:nvSpPr>
        <p:spPr>
          <a:xfrm rot="4085202">
            <a:off x="11185709" y="6357772"/>
            <a:ext cx="536116" cy="312380"/>
          </a:xfrm>
          <a:custGeom>
            <a:avLst/>
            <a:gdLst>
              <a:gd name="connsiteX0" fmla="*/ 0 w 898071"/>
              <a:gd name="connsiteY0" fmla="*/ 342394 h 342394"/>
              <a:gd name="connsiteX1" fmla="*/ 359228 w 898071"/>
              <a:gd name="connsiteY1" fmla="*/ 15823 h 342394"/>
              <a:gd name="connsiteX2" fmla="*/ 898071 w 898071"/>
              <a:gd name="connsiteY2" fmla="*/ 81137 h 34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8071" h="342394">
                <a:moveTo>
                  <a:pt x="0" y="342394"/>
                </a:moveTo>
                <a:cubicBezTo>
                  <a:pt x="104775" y="200880"/>
                  <a:pt x="209550" y="59366"/>
                  <a:pt x="359228" y="15823"/>
                </a:cubicBezTo>
                <a:cubicBezTo>
                  <a:pt x="508907" y="-27720"/>
                  <a:pt x="703489" y="26708"/>
                  <a:pt x="898071" y="81137"/>
                </a:cubicBezTo>
              </a:path>
            </a:pathLst>
          </a:custGeom>
          <a:noFill/>
          <a:ln>
            <a:solidFill>
              <a:srgbClr val="68676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51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1" grpId="0"/>
      <p:bldP spid="8270" grpId="0" animBg="1"/>
      <p:bldP spid="8302" grpId="0"/>
      <p:bldP spid="830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9A9C2A-4069-BCA6-07FC-F874869F0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D5B35E6-0F59-1C90-724A-720C40817A24}"/>
              </a:ext>
            </a:extLst>
          </p:cNvPr>
          <p:cNvGrpSpPr/>
          <p:nvPr/>
        </p:nvGrpSpPr>
        <p:grpSpPr>
          <a:xfrm>
            <a:off x="-39906" y="-17813"/>
            <a:ext cx="12121551" cy="506255"/>
            <a:chOff x="-39906" y="-17813"/>
            <a:chExt cx="12121551" cy="50625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B75EC2-1408-F504-788B-B63D3C3A5548}"/>
                </a:ext>
              </a:extLst>
            </p:cNvPr>
            <p:cNvSpPr/>
            <p:nvPr/>
          </p:nvSpPr>
          <p:spPr>
            <a:xfrm>
              <a:off x="510918" y="327535"/>
              <a:ext cx="11471082" cy="148177"/>
            </a:xfrm>
            <a:prstGeom prst="rect">
              <a:avLst/>
            </a:prstGeom>
            <a:solidFill>
              <a:srgbClr val="D9D9D9">
                <a:alpha val="38039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271E29C-B94B-AC22-FD06-A61450BEA77C}"/>
                </a:ext>
              </a:extLst>
            </p:cNvPr>
            <p:cNvSpPr/>
            <p:nvPr/>
          </p:nvSpPr>
          <p:spPr>
            <a:xfrm>
              <a:off x="-39906" y="-17813"/>
              <a:ext cx="12121551" cy="3974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>
                  <a:solidFill>
                    <a:schemeClr val="tx1"/>
                  </a:solidFill>
                  <a:latin typeface="Goudy Old Style" panose="02020502050305020303" pitchFamily="18" charset="77"/>
                </a:rPr>
                <a:t>Year 0		            1	           	                 2		   3		       4		            5  &amp; Beyond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707D78-7724-343E-3412-81C8B8A9A255}"/>
                </a:ext>
              </a:extLst>
            </p:cNvPr>
            <p:cNvGrpSpPr/>
            <p:nvPr/>
          </p:nvGrpSpPr>
          <p:grpSpPr>
            <a:xfrm>
              <a:off x="10770740" y="310642"/>
              <a:ext cx="1310905" cy="177800"/>
              <a:chOff x="10770740" y="312200"/>
              <a:chExt cx="1310905" cy="16043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6444B56-DC7A-84B6-4A46-C9B84E196D3D}"/>
                  </a:ext>
                </a:extLst>
              </p:cNvPr>
              <p:cNvSpPr/>
              <p:nvPr/>
            </p:nvSpPr>
            <p:spPr>
              <a:xfrm>
                <a:off x="10770740" y="312200"/>
                <a:ext cx="1211259" cy="159883"/>
              </a:xfrm>
              <a:prstGeom prst="rect">
                <a:avLst/>
              </a:prstGeom>
              <a:solidFill>
                <a:srgbClr val="3F5F52"/>
              </a:solidFill>
              <a:ln w="190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Triangle 11">
                <a:extLst>
                  <a:ext uri="{FF2B5EF4-FFF2-40B4-BE49-F238E27FC236}">
                    <a16:creationId xmlns:a16="http://schemas.microsoft.com/office/drawing/2014/main" id="{A28946D7-092B-30E4-B73F-BAFD661B0938}"/>
                  </a:ext>
                </a:extLst>
              </p:cNvPr>
              <p:cNvSpPr/>
              <p:nvPr/>
            </p:nvSpPr>
            <p:spPr>
              <a:xfrm rot="5400000">
                <a:off x="11952622" y="343608"/>
                <a:ext cx="158400" cy="99647"/>
              </a:xfrm>
              <a:prstGeom prst="triangle">
                <a:avLst/>
              </a:prstGeom>
              <a:solidFill>
                <a:srgbClr val="3F5F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EC7538-96A3-3517-0D52-4CF9A1451894}"/>
                </a:ext>
              </a:extLst>
            </p:cNvPr>
            <p:cNvSpPr/>
            <p:nvPr/>
          </p:nvSpPr>
          <p:spPr>
            <a:xfrm>
              <a:off x="2577996" y="319446"/>
              <a:ext cx="2052851" cy="156582"/>
            </a:xfrm>
            <a:prstGeom prst="rect">
              <a:avLst/>
            </a:prstGeom>
            <a:solidFill>
              <a:srgbClr val="3F5F52"/>
            </a:solidFill>
            <a:ln w="19050">
              <a:solidFill>
                <a:srgbClr val="1B43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094F60-BA20-CAA5-F397-4E304F111D9D}"/>
                </a:ext>
              </a:extLst>
            </p:cNvPr>
            <p:cNvSpPr/>
            <p:nvPr/>
          </p:nvSpPr>
          <p:spPr>
            <a:xfrm>
              <a:off x="4630846" y="319446"/>
              <a:ext cx="2052851" cy="156582"/>
            </a:xfrm>
            <a:prstGeom prst="rect">
              <a:avLst/>
            </a:prstGeom>
            <a:solidFill>
              <a:srgbClr val="3F5F52"/>
            </a:solidFill>
            <a:ln w="19050">
              <a:solidFill>
                <a:srgbClr val="1B43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599691-C3FD-0E73-B465-CC9531862F74}"/>
                </a:ext>
              </a:extLst>
            </p:cNvPr>
            <p:cNvSpPr/>
            <p:nvPr/>
          </p:nvSpPr>
          <p:spPr>
            <a:xfrm>
              <a:off x="6683697" y="319446"/>
              <a:ext cx="2052851" cy="156582"/>
            </a:xfrm>
            <a:prstGeom prst="rect">
              <a:avLst/>
            </a:prstGeom>
            <a:solidFill>
              <a:srgbClr val="3F5F52"/>
            </a:solidFill>
            <a:ln w="19050">
              <a:solidFill>
                <a:srgbClr val="1B43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9CCEDF-B05A-4084-3874-E02BF81A47B4}"/>
                </a:ext>
              </a:extLst>
            </p:cNvPr>
            <p:cNvSpPr/>
            <p:nvPr/>
          </p:nvSpPr>
          <p:spPr>
            <a:xfrm>
              <a:off x="8736547" y="317821"/>
              <a:ext cx="2052851" cy="159883"/>
            </a:xfrm>
            <a:prstGeom prst="rect">
              <a:avLst/>
            </a:prstGeom>
            <a:solidFill>
              <a:srgbClr val="3F5F52"/>
            </a:solidFill>
            <a:ln w="19050">
              <a:solidFill>
                <a:srgbClr val="1B43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E6EA28-A9E8-D46A-E9BF-7D0FE0AF2AB5}"/>
                </a:ext>
              </a:extLst>
            </p:cNvPr>
            <p:cNvSpPr/>
            <p:nvPr/>
          </p:nvSpPr>
          <p:spPr>
            <a:xfrm>
              <a:off x="525145" y="319446"/>
              <a:ext cx="2052851" cy="156582"/>
            </a:xfrm>
            <a:prstGeom prst="rect">
              <a:avLst/>
            </a:prstGeom>
            <a:solidFill>
              <a:srgbClr val="3F5F52"/>
            </a:solidFill>
            <a:ln w="19050">
              <a:solidFill>
                <a:srgbClr val="1B43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D1FCC37-D77D-D37E-61A7-7781C2B3A5B1}"/>
              </a:ext>
            </a:extLst>
          </p:cNvPr>
          <p:cNvSpPr/>
          <p:nvPr/>
        </p:nvSpPr>
        <p:spPr>
          <a:xfrm>
            <a:off x="198744" y="526699"/>
            <a:ext cx="11875199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Natural Water Retention Measure (NWRM) Landscapes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2957E2-D133-22CE-1CFB-F4EDACF0AB01}"/>
              </a:ext>
            </a:extLst>
          </p:cNvPr>
          <p:cNvSpPr txBox="1"/>
          <p:nvPr/>
        </p:nvSpPr>
        <p:spPr>
          <a:xfrm>
            <a:off x="75346" y="1444046"/>
            <a:ext cx="19807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Goudy Old Style" panose="02020502050305020303" pitchFamily="18" charset="77"/>
              </a:rPr>
              <a:t>- Topsoil Erosion</a:t>
            </a:r>
          </a:p>
          <a:p>
            <a:r>
              <a:rPr lang="en-GB" sz="1400" dirty="0">
                <a:latin typeface="Goudy Old Style" panose="02020502050305020303" pitchFamily="18" charset="77"/>
              </a:rPr>
              <a:t>- Floods</a:t>
            </a:r>
          </a:p>
          <a:p>
            <a:r>
              <a:rPr lang="en-GB" sz="1400" dirty="0">
                <a:latin typeface="Goudy Old Style" panose="02020502050305020303" pitchFamily="18" charset="77"/>
              </a:rPr>
              <a:t>- Soil Degradation</a:t>
            </a:r>
          </a:p>
          <a:p>
            <a:r>
              <a:rPr lang="en-GB" sz="1400" dirty="0">
                <a:latin typeface="Goudy Old Style" panose="02020502050305020303" pitchFamily="18" charset="77"/>
              </a:rPr>
              <a:t>- Water Insecurity</a:t>
            </a:r>
          </a:p>
          <a:p>
            <a:r>
              <a:rPr lang="en-GB" sz="1400" dirty="0">
                <a:latin typeface="Goudy Old Style" panose="02020502050305020303" pitchFamily="18" charset="77"/>
              </a:rPr>
              <a:t>- Desertification</a:t>
            </a:r>
          </a:p>
          <a:p>
            <a:r>
              <a:rPr lang="en-GB" sz="1400" dirty="0">
                <a:latin typeface="Goudy Old Style" panose="02020502050305020303" pitchFamily="18" charset="77"/>
              </a:rPr>
              <a:t>- Droughts</a:t>
            </a:r>
            <a:br>
              <a:rPr lang="en-GB" sz="1400" dirty="0">
                <a:latin typeface="Goudy Old Style" panose="02020502050305020303" pitchFamily="18" charset="77"/>
              </a:rPr>
            </a:br>
            <a:r>
              <a:rPr lang="en-GB" sz="1400" dirty="0">
                <a:latin typeface="Goudy Old Style" panose="02020502050305020303" pitchFamily="18" charset="77"/>
              </a:rPr>
              <a:t>- Wildfires</a:t>
            </a:r>
          </a:p>
          <a:p>
            <a:r>
              <a:rPr lang="en-GB" sz="1400" dirty="0">
                <a:latin typeface="Goudy Old Style" panose="02020502050305020303" pitchFamily="18" charset="77"/>
              </a:rPr>
              <a:t>- Biodiversity Loss</a:t>
            </a:r>
          </a:p>
          <a:p>
            <a:r>
              <a:rPr lang="en-GB" sz="1400" dirty="0">
                <a:latin typeface="Goudy Old Style" panose="02020502050305020303" pitchFamily="18" charset="77"/>
              </a:rPr>
              <a:t>- Crop Loss</a:t>
            </a:r>
          </a:p>
          <a:p>
            <a:r>
              <a:rPr lang="en-GB" sz="1400" dirty="0">
                <a:latin typeface="Goudy Old Style" panose="02020502050305020303" pitchFamily="18" charset="77"/>
              </a:rPr>
              <a:t>- Food Insecurity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udy Old Style" panose="02020502050305020303" pitchFamily="18" charset="77"/>
              </a:rPr>
              <a:t>- Climate Change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udy Old Style" panose="02020502050305020303" pitchFamily="18" charset="77"/>
              </a:rPr>
              <a:t>- Political Unrest 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5FEC18D-50EB-3310-D702-1ED9CBE03F2A}"/>
              </a:ext>
            </a:extLst>
          </p:cNvPr>
          <p:cNvSpPr/>
          <p:nvPr/>
        </p:nvSpPr>
        <p:spPr>
          <a:xfrm>
            <a:off x="-23539" y="1174989"/>
            <a:ext cx="2431122" cy="3643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Topics Addressed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BF89A89-B969-4D9D-6B0D-9333240834EB}"/>
              </a:ext>
            </a:extLst>
          </p:cNvPr>
          <p:cNvSpPr/>
          <p:nvPr/>
        </p:nvSpPr>
        <p:spPr>
          <a:xfrm>
            <a:off x="153303" y="5961532"/>
            <a:ext cx="2714187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100 ha Example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DD3C2A05-0854-BCEB-7FA7-35D156AF91E8}"/>
              </a:ext>
            </a:extLst>
          </p:cNvPr>
          <p:cNvSpPr/>
          <p:nvPr/>
        </p:nvSpPr>
        <p:spPr>
          <a:xfrm rot="3885391">
            <a:off x="2672565" y="6445292"/>
            <a:ext cx="536116" cy="312380"/>
          </a:xfrm>
          <a:custGeom>
            <a:avLst/>
            <a:gdLst>
              <a:gd name="connsiteX0" fmla="*/ 0 w 898071"/>
              <a:gd name="connsiteY0" fmla="*/ 342394 h 342394"/>
              <a:gd name="connsiteX1" fmla="*/ 359228 w 898071"/>
              <a:gd name="connsiteY1" fmla="*/ 15823 h 342394"/>
              <a:gd name="connsiteX2" fmla="*/ 898071 w 898071"/>
              <a:gd name="connsiteY2" fmla="*/ 81137 h 34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8071" h="342394">
                <a:moveTo>
                  <a:pt x="0" y="342394"/>
                </a:moveTo>
                <a:cubicBezTo>
                  <a:pt x="104775" y="200880"/>
                  <a:pt x="209550" y="59366"/>
                  <a:pt x="359228" y="15823"/>
                </a:cubicBezTo>
                <a:cubicBezTo>
                  <a:pt x="508907" y="-27720"/>
                  <a:pt x="703489" y="26708"/>
                  <a:pt x="898071" y="81137"/>
                </a:cubicBezTo>
              </a:path>
            </a:pathLst>
          </a:custGeom>
          <a:noFill/>
          <a:ln>
            <a:solidFill>
              <a:srgbClr val="68676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FFBF203-9B3A-16B2-7A41-1152D34604D9}"/>
              </a:ext>
            </a:extLst>
          </p:cNvPr>
          <p:cNvGrpSpPr/>
          <p:nvPr/>
        </p:nvGrpSpPr>
        <p:grpSpPr>
          <a:xfrm>
            <a:off x="2685030" y="1296280"/>
            <a:ext cx="8268506" cy="5660462"/>
            <a:chOff x="3597803" y="1197538"/>
            <a:chExt cx="8268506" cy="5660462"/>
          </a:xfrm>
        </p:grpSpPr>
        <p:pic>
          <p:nvPicPr>
            <p:cNvPr id="40" name="Picture 39" descr="A diagram of a green land&#10;&#10;Description automatically generated with medium confidence">
              <a:extLst>
                <a:ext uri="{FF2B5EF4-FFF2-40B4-BE49-F238E27FC236}">
                  <a16:creationId xmlns:a16="http://schemas.microsoft.com/office/drawing/2014/main" id="{C19D83D4-B4C6-6ABB-53CB-D2277795F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57" b="100000" l="11035" r="100000">
                          <a14:foregroundMark x1="11035" y1="41801" x2="11035" y2="41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0846" y="4066859"/>
              <a:ext cx="3489177" cy="2791141"/>
            </a:xfrm>
            <a:prstGeom prst="rect">
              <a:avLst/>
            </a:prstGeom>
          </p:spPr>
        </p:pic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8A622736-37B7-E77F-2329-9430ACE33536}"/>
                </a:ext>
              </a:extLst>
            </p:cNvPr>
            <p:cNvSpPr/>
            <p:nvPr/>
          </p:nvSpPr>
          <p:spPr>
            <a:xfrm>
              <a:off x="3597803" y="1264258"/>
              <a:ext cx="1664757" cy="82321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b="1" dirty="0">
                  <a:solidFill>
                    <a:schemeClr val="tx1"/>
                  </a:solidFill>
                  <a:latin typeface="Goudy Old Style" panose="02020502050305020303" pitchFamily="18" charset="77"/>
                </a:rPr>
                <a:t>4 Phases</a:t>
              </a:r>
            </a:p>
          </p:txBody>
        </p:sp>
        <p:pic>
          <p:nvPicPr>
            <p:cNvPr id="42" name="Picture 41" descr="A close-up of a plant&#10;&#10;Description automatically generated">
              <a:extLst>
                <a:ext uri="{FF2B5EF4-FFF2-40B4-BE49-F238E27FC236}">
                  <a16:creationId xmlns:a16="http://schemas.microsoft.com/office/drawing/2014/main" id="{681A0F5F-EC8B-99A6-984E-3F36A1F1E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81" b="100000" l="11303" r="100000">
                          <a14:foregroundMark x1="11436" y1="37500" x2="11436" y2="3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0846" y="1233384"/>
              <a:ext cx="3580279" cy="2857859"/>
            </a:xfrm>
            <a:prstGeom prst="rect">
              <a:avLst/>
            </a:prstGeom>
          </p:spPr>
        </p:pic>
        <p:pic>
          <p:nvPicPr>
            <p:cNvPr id="43" name="Picture 42" descr="A diagram of a flooded land&#10;&#10;Description automatically generated">
              <a:extLst>
                <a:ext uri="{FF2B5EF4-FFF2-40B4-BE49-F238E27FC236}">
                  <a16:creationId xmlns:a16="http://schemas.microsoft.com/office/drawing/2014/main" id="{F51FFCE4-B220-E8E0-DAF1-9234EA945158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01" b="100000" l="9505" r="100000">
                          <a14:foregroundMark x1="9505" y1="39955" x2="9505" y2="399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95361" y="1197538"/>
              <a:ext cx="3570948" cy="2857859"/>
            </a:xfrm>
            <a:prstGeom prst="rect">
              <a:avLst/>
            </a:prstGeom>
          </p:spPr>
        </p:pic>
        <p:pic>
          <p:nvPicPr>
            <p:cNvPr id="44" name="Picture 43" descr="A diagram of a field&#10;&#10;Description automatically generated">
              <a:extLst>
                <a:ext uri="{FF2B5EF4-FFF2-40B4-BE49-F238E27FC236}">
                  <a16:creationId xmlns:a16="http://schemas.microsoft.com/office/drawing/2014/main" id="{E95D8438-4EA0-A42F-BDDE-7FB92E334CE2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190" b="100000" l="10014" r="100000">
                          <a14:foregroundMark x1="10149" y1="59956" x2="10149" y2="599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92427" y="3820540"/>
              <a:ext cx="3526122" cy="2929552"/>
            </a:xfrm>
            <a:prstGeom prst="rect">
              <a:avLst/>
            </a:prstGeom>
          </p:spPr>
        </p:pic>
        <p:sp>
          <p:nvSpPr>
            <p:cNvPr id="45" name="Bent Arrow 44">
              <a:extLst>
                <a:ext uri="{FF2B5EF4-FFF2-40B4-BE49-F238E27FC236}">
                  <a16:creationId xmlns:a16="http://schemas.microsoft.com/office/drawing/2014/main" id="{4F783396-C32B-34C6-D879-A8DABA2E65C7}"/>
                </a:ext>
              </a:extLst>
            </p:cNvPr>
            <p:cNvSpPr>
              <a:spLocks noChangeAspect="1"/>
            </p:cNvSpPr>
            <p:nvPr/>
          </p:nvSpPr>
          <p:spPr>
            <a:xfrm rot="2745897">
              <a:off x="7866344" y="1893929"/>
              <a:ext cx="562774" cy="582547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875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6" name="Bent Arrow 45">
              <a:extLst>
                <a:ext uri="{FF2B5EF4-FFF2-40B4-BE49-F238E27FC236}">
                  <a16:creationId xmlns:a16="http://schemas.microsoft.com/office/drawing/2014/main" id="{2F0BAD30-5F50-8D54-AC05-3202A6407917}"/>
                </a:ext>
              </a:extLst>
            </p:cNvPr>
            <p:cNvSpPr>
              <a:spLocks noChangeAspect="1"/>
            </p:cNvSpPr>
            <p:nvPr/>
          </p:nvSpPr>
          <p:spPr>
            <a:xfrm rot="8238243">
              <a:off x="10644189" y="3350531"/>
              <a:ext cx="562774" cy="582547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875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7" name="Bent Arrow 46">
              <a:extLst>
                <a:ext uri="{FF2B5EF4-FFF2-40B4-BE49-F238E27FC236}">
                  <a16:creationId xmlns:a16="http://schemas.microsoft.com/office/drawing/2014/main" id="{01FA128D-7FB4-86B4-0617-075E4BAC1731}"/>
                </a:ext>
              </a:extLst>
            </p:cNvPr>
            <p:cNvSpPr>
              <a:spLocks noChangeAspect="1"/>
            </p:cNvSpPr>
            <p:nvPr/>
          </p:nvSpPr>
          <p:spPr>
            <a:xfrm rot="14138503">
              <a:off x="7166989" y="5779036"/>
              <a:ext cx="562774" cy="582547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875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6668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4" grpId="0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06CE6A-B9A7-8BA7-0260-097B0FD6F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lant&#10;&#10;Description automatically generated">
            <a:extLst>
              <a:ext uri="{FF2B5EF4-FFF2-40B4-BE49-F238E27FC236}">
                <a16:creationId xmlns:a16="http://schemas.microsoft.com/office/drawing/2014/main" id="{624DEE43-EB78-79AA-7490-A20CCBB9D4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1" b="100000" l="11303" r="100000">
                        <a14:foregroundMark x1="11436" y1="37500" x2="11436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146" y="702205"/>
            <a:ext cx="7722495" cy="6164268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7D0D49E4-2E10-A175-FD3D-91EDD9EEEBF8}"/>
              </a:ext>
            </a:extLst>
          </p:cNvPr>
          <p:cNvSpPr/>
          <p:nvPr/>
        </p:nvSpPr>
        <p:spPr>
          <a:xfrm>
            <a:off x="7665016" y="692957"/>
            <a:ext cx="898070" cy="566401"/>
          </a:xfrm>
          <a:custGeom>
            <a:avLst/>
            <a:gdLst>
              <a:gd name="connsiteX0" fmla="*/ 0 w 898071"/>
              <a:gd name="connsiteY0" fmla="*/ 342394 h 342394"/>
              <a:gd name="connsiteX1" fmla="*/ 359228 w 898071"/>
              <a:gd name="connsiteY1" fmla="*/ 15823 h 342394"/>
              <a:gd name="connsiteX2" fmla="*/ 898071 w 898071"/>
              <a:gd name="connsiteY2" fmla="*/ 81137 h 34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8071" h="342394">
                <a:moveTo>
                  <a:pt x="0" y="342394"/>
                </a:moveTo>
                <a:cubicBezTo>
                  <a:pt x="104775" y="200880"/>
                  <a:pt x="209550" y="59366"/>
                  <a:pt x="359228" y="15823"/>
                </a:cubicBezTo>
                <a:cubicBezTo>
                  <a:pt x="508907" y="-27720"/>
                  <a:pt x="703489" y="26708"/>
                  <a:pt x="898071" y="81137"/>
                </a:cubicBezTo>
              </a:path>
            </a:pathLst>
          </a:custGeom>
          <a:noFill/>
          <a:ln>
            <a:solidFill>
              <a:srgbClr val="6867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1146270-2CB2-BB6F-5B8D-1B7B36099081}"/>
              </a:ext>
            </a:extLst>
          </p:cNvPr>
          <p:cNvSpPr/>
          <p:nvPr/>
        </p:nvSpPr>
        <p:spPr>
          <a:xfrm>
            <a:off x="1438846" y="364841"/>
            <a:ext cx="5407052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Phase 1: Acquisition &amp; Analysis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61FD02C-C564-1482-3BA4-BBACEAB095FC}"/>
              </a:ext>
            </a:extLst>
          </p:cNvPr>
          <p:cNvSpPr/>
          <p:nvPr/>
        </p:nvSpPr>
        <p:spPr>
          <a:xfrm>
            <a:off x="8563086" y="528946"/>
            <a:ext cx="2497392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Acquire 100 ha Degraded Agricultural Land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21E8D4-EA04-370C-322A-FA154053F236}"/>
              </a:ext>
            </a:extLst>
          </p:cNvPr>
          <p:cNvSpPr/>
          <p:nvPr/>
        </p:nvSpPr>
        <p:spPr>
          <a:xfrm>
            <a:off x="8144196" y="1237245"/>
            <a:ext cx="3007552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Gather LiDAR Geo-Spatial Data for NWRM Implementation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E0B827B-DD4E-5811-E21E-583A6A66370B}"/>
              </a:ext>
            </a:extLst>
          </p:cNvPr>
          <p:cNvSpPr/>
          <p:nvPr/>
        </p:nvSpPr>
        <p:spPr>
          <a:xfrm>
            <a:off x="7957380" y="2038347"/>
            <a:ext cx="2497392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Gather Soil Samples &amp; Biodiversity Surveys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38CE0B6-6F70-1D76-60F2-1DC5D7FE78DD}"/>
              </a:ext>
            </a:extLst>
          </p:cNvPr>
          <p:cNvSpPr/>
          <p:nvPr/>
        </p:nvSpPr>
        <p:spPr>
          <a:xfrm>
            <a:off x="5667134" y="6225624"/>
            <a:ext cx="2125961" cy="4030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Costs 	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€580.000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C4D6512-49F6-DCA7-709D-A8BFCFB68980}"/>
              </a:ext>
            </a:extLst>
          </p:cNvPr>
          <p:cNvSpPr/>
          <p:nvPr/>
        </p:nvSpPr>
        <p:spPr>
          <a:xfrm>
            <a:off x="7988001" y="6212826"/>
            <a:ext cx="2125961" cy="4030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Gains	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€    3.500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EADAC71-4D87-D5ED-834B-39C4DE8D5B9A}"/>
              </a:ext>
            </a:extLst>
          </p:cNvPr>
          <p:cNvGrpSpPr/>
          <p:nvPr/>
        </p:nvGrpSpPr>
        <p:grpSpPr>
          <a:xfrm>
            <a:off x="-35731" y="29831"/>
            <a:ext cx="12017731" cy="599990"/>
            <a:chOff x="-35731" y="29831"/>
            <a:chExt cx="12017731" cy="59999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03A2CB-FAE2-9239-512F-E5E87A922705}"/>
                </a:ext>
              </a:extLst>
            </p:cNvPr>
            <p:cNvSpPr/>
            <p:nvPr/>
          </p:nvSpPr>
          <p:spPr>
            <a:xfrm>
              <a:off x="510918" y="315343"/>
              <a:ext cx="11471082" cy="148177"/>
            </a:xfrm>
            <a:prstGeom prst="rect">
              <a:avLst/>
            </a:prstGeom>
            <a:solidFill>
              <a:srgbClr val="D9D9D9">
                <a:alpha val="38039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38E31D-D991-7BC4-77FA-C6DCB560AC8B}"/>
                </a:ext>
              </a:extLst>
            </p:cNvPr>
            <p:cNvSpPr/>
            <p:nvPr/>
          </p:nvSpPr>
          <p:spPr>
            <a:xfrm>
              <a:off x="488525" y="308858"/>
              <a:ext cx="45719" cy="156582"/>
            </a:xfrm>
            <a:prstGeom prst="rect">
              <a:avLst/>
            </a:prstGeom>
            <a:solidFill>
              <a:srgbClr val="3F5F5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Half-frame 19">
              <a:extLst>
                <a:ext uri="{FF2B5EF4-FFF2-40B4-BE49-F238E27FC236}">
                  <a16:creationId xmlns:a16="http://schemas.microsoft.com/office/drawing/2014/main" id="{EAEB0F35-E303-06D6-EC8E-7BE065913717}"/>
                </a:ext>
              </a:extLst>
            </p:cNvPr>
            <p:cNvSpPr>
              <a:spLocks noChangeAspect="1"/>
            </p:cNvSpPr>
            <p:nvPr/>
          </p:nvSpPr>
          <p:spPr>
            <a:xfrm rot="18900000" flipH="1">
              <a:off x="465994" y="522362"/>
              <a:ext cx="108000" cy="107459"/>
            </a:xfrm>
            <a:prstGeom prst="halfFrame">
              <a:avLst>
                <a:gd name="adj1" fmla="val 18156"/>
                <a:gd name="adj2" fmla="val 17916"/>
              </a:avLst>
            </a:prstGeom>
            <a:solidFill>
              <a:srgbClr val="3F5F5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745BC29B-0168-A8AA-0F7F-F7CB70C76414}"/>
                </a:ext>
              </a:extLst>
            </p:cNvPr>
            <p:cNvSpPr/>
            <p:nvPr/>
          </p:nvSpPr>
          <p:spPr>
            <a:xfrm>
              <a:off x="-35731" y="29831"/>
              <a:ext cx="892482" cy="28672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>
                  <a:solidFill>
                    <a:schemeClr val="tx1"/>
                  </a:solidFill>
                  <a:latin typeface="Goudy Old Style" panose="02020502050305020303" pitchFamily="18" charset="77"/>
                </a:rPr>
                <a:t>Year 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6B9D89-50CE-E7CE-8918-C4485EA20C00}"/>
              </a:ext>
            </a:extLst>
          </p:cNvPr>
          <p:cNvGrpSpPr/>
          <p:nvPr/>
        </p:nvGrpSpPr>
        <p:grpSpPr>
          <a:xfrm>
            <a:off x="-23539" y="1174989"/>
            <a:ext cx="2431122" cy="2946713"/>
            <a:chOff x="-23539" y="1174989"/>
            <a:chExt cx="2431122" cy="294671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E95782-E056-0FE0-FA74-2B90785DCD80}"/>
                </a:ext>
              </a:extLst>
            </p:cNvPr>
            <p:cNvSpPr txBox="1"/>
            <p:nvPr/>
          </p:nvSpPr>
          <p:spPr>
            <a:xfrm>
              <a:off x="75346" y="1444046"/>
              <a:ext cx="198072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Topsoil Erosion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Floods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Soil Degradation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Water Insecurity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Desertification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Droughts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Wildfires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Biodiversity Loss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Crop Loss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Food Insecurity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Climate Change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Political Unrest 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B9AFA052-6E78-53BF-9C4E-D736FC93752A}"/>
                </a:ext>
              </a:extLst>
            </p:cNvPr>
            <p:cNvSpPr/>
            <p:nvPr/>
          </p:nvSpPr>
          <p:spPr>
            <a:xfrm>
              <a:off x="-23539" y="1174989"/>
              <a:ext cx="2431122" cy="36431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400" b="1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Topics Addressed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F67F518-230D-7D22-5DD0-2105E1FD3349}"/>
              </a:ext>
            </a:extLst>
          </p:cNvPr>
          <p:cNvSpPr txBox="1"/>
          <p:nvPr/>
        </p:nvSpPr>
        <p:spPr>
          <a:xfrm>
            <a:off x="7559617" y="4121696"/>
            <a:ext cx="32929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1B4332"/>
                </a:solidFill>
                <a:latin typeface="Goudy Old Style" panose="02020502050305020303" pitchFamily="18" charset="77"/>
              </a:rPr>
              <a:t>Extensive Natural &amp; Geo-Spatial Database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1DCD316-9BFF-6985-54F7-81CAEFF00FB5}"/>
              </a:ext>
            </a:extLst>
          </p:cNvPr>
          <p:cNvSpPr/>
          <p:nvPr/>
        </p:nvSpPr>
        <p:spPr>
          <a:xfrm>
            <a:off x="9936528" y="6212826"/>
            <a:ext cx="2125961" cy="4030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Asset	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€500.000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642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FEA4F1-226F-C8C0-D599-D0598E2C3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flooded land&#10;&#10;Description automatically generated">
            <a:extLst>
              <a:ext uri="{FF2B5EF4-FFF2-40B4-BE49-F238E27FC236}">
                <a16:creationId xmlns:a16="http://schemas.microsoft.com/office/drawing/2014/main" id="{F8BF5B30-EC36-3032-3351-129BEB4DC0F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01" b="100000" l="9505" r="100000">
                        <a14:foregroundMark x1="9505" y1="39955" x2="9505" y2="39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114" y="559372"/>
            <a:ext cx="7661189" cy="6231572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AFD3737B-AC53-F915-1B6C-8AAFD2B58E37}"/>
              </a:ext>
            </a:extLst>
          </p:cNvPr>
          <p:cNvSpPr/>
          <p:nvPr/>
        </p:nvSpPr>
        <p:spPr>
          <a:xfrm>
            <a:off x="7773826" y="896612"/>
            <a:ext cx="898071" cy="342394"/>
          </a:xfrm>
          <a:custGeom>
            <a:avLst/>
            <a:gdLst>
              <a:gd name="connsiteX0" fmla="*/ 0 w 898071"/>
              <a:gd name="connsiteY0" fmla="*/ 342394 h 342394"/>
              <a:gd name="connsiteX1" fmla="*/ 359228 w 898071"/>
              <a:gd name="connsiteY1" fmla="*/ 15823 h 342394"/>
              <a:gd name="connsiteX2" fmla="*/ 898071 w 898071"/>
              <a:gd name="connsiteY2" fmla="*/ 81137 h 34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8071" h="342394">
                <a:moveTo>
                  <a:pt x="0" y="342394"/>
                </a:moveTo>
                <a:cubicBezTo>
                  <a:pt x="104775" y="200880"/>
                  <a:pt x="209550" y="59366"/>
                  <a:pt x="359228" y="15823"/>
                </a:cubicBezTo>
                <a:cubicBezTo>
                  <a:pt x="508907" y="-27720"/>
                  <a:pt x="703489" y="26708"/>
                  <a:pt x="898071" y="81137"/>
                </a:cubicBezTo>
              </a:path>
            </a:pathLst>
          </a:custGeom>
          <a:noFill/>
          <a:ln>
            <a:solidFill>
              <a:srgbClr val="6867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CB69D27-D903-42F7-1043-DFCD52516AE3}"/>
              </a:ext>
            </a:extLst>
          </p:cNvPr>
          <p:cNvSpPr/>
          <p:nvPr/>
        </p:nvSpPr>
        <p:spPr>
          <a:xfrm>
            <a:off x="8755494" y="538150"/>
            <a:ext cx="2497392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Design Water Retention Landscape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82F564A-531B-D116-ED30-92628D2E8BA2}"/>
              </a:ext>
            </a:extLst>
          </p:cNvPr>
          <p:cNvSpPr/>
          <p:nvPr/>
        </p:nvSpPr>
        <p:spPr>
          <a:xfrm>
            <a:off x="9323225" y="1171880"/>
            <a:ext cx="2899479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Implement NWRMs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2924777-980E-F777-5A49-8E7AAA10C3CA}"/>
              </a:ext>
            </a:extLst>
          </p:cNvPr>
          <p:cNvGrpSpPr/>
          <p:nvPr/>
        </p:nvGrpSpPr>
        <p:grpSpPr>
          <a:xfrm>
            <a:off x="-39905" y="-17813"/>
            <a:ext cx="12021905" cy="481649"/>
            <a:chOff x="-39905" y="-17813"/>
            <a:chExt cx="12021905" cy="48164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848CC6D-86A5-2133-DBC1-E57F1CD67711}"/>
                </a:ext>
              </a:extLst>
            </p:cNvPr>
            <p:cNvSpPr/>
            <p:nvPr/>
          </p:nvSpPr>
          <p:spPr>
            <a:xfrm>
              <a:off x="510918" y="315343"/>
              <a:ext cx="11471082" cy="148177"/>
            </a:xfrm>
            <a:prstGeom prst="rect">
              <a:avLst/>
            </a:prstGeom>
            <a:solidFill>
              <a:srgbClr val="D9D9D9">
                <a:alpha val="38039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60874A6-2AA2-4187-FCE1-05ACB60EBC9F}"/>
                </a:ext>
              </a:extLst>
            </p:cNvPr>
            <p:cNvSpPr/>
            <p:nvPr/>
          </p:nvSpPr>
          <p:spPr>
            <a:xfrm>
              <a:off x="525145" y="307254"/>
              <a:ext cx="2052851" cy="156582"/>
            </a:xfrm>
            <a:prstGeom prst="rect">
              <a:avLst/>
            </a:prstGeom>
            <a:solidFill>
              <a:srgbClr val="3F5F5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0C0DD410-3C2E-BA24-68C2-DBD78720D961}"/>
                </a:ext>
              </a:extLst>
            </p:cNvPr>
            <p:cNvSpPr/>
            <p:nvPr/>
          </p:nvSpPr>
          <p:spPr>
            <a:xfrm>
              <a:off x="-39905" y="-17813"/>
              <a:ext cx="3139081" cy="3974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>
                  <a:solidFill>
                    <a:schemeClr val="tx1"/>
                  </a:solidFill>
                  <a:latin typeface="Goudy Old Style" panose="02020502050305020303" pitchFamily="18" charset="77"/>
                </a:rPr>
                <a:t>Year 0	           	            1</a:t>
              </a:r>
            </a:p>
          </p:txBody>
        </p:sp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A2EF115-B615-7F8B-4A03-F51FF39876C4}"/>
              </a:ext>
            </a:extLst>
          </p:cNvPr>
          <p:cNvSpPr/>
          <p:nvPr/>
        </p:nvSpPr>
        <p:spPr>
          <a:xfrm>
            <a:off x="1438846" y="364841"/>
            <a:ext cx="5407052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Phase 2: Implementation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9D13B9A-8C3F-35D6-EC7C-2C139970C872}"/>
              </a:ext>
            </a:extLst>
          </p:cNvPr>
          <p:cNvGrpSpPr/>
          <p:nvPr/>
        </p:nvGrpSpPr>
        <p:grpSpPr>
          <a:xfrm>
            <a:off x="-23539" y="1174989"/>
            <a:ext cx="2431122" cy="2946713"/>
            <a:chOff x="-23539" y="1174989"/>
            <a:chExt cx="2431122" cy="294671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8DC095C-1E4C-D1E6-2B9C-8FD94A11E55C}"/>
                </a:ext>
              </a:extLst>
            </p:cNvPr>
            <p:cNvSpPr txBox="1"/>
            <p:nvPr/>
          </p:nvSpPr>
          <p:spPr>
            <a:xfrm>
              <a:off x="75346" y="1444046"/>
              <a:ext cx="198072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Goudy Old Style" panose="02020502050305020303" pitchFamily="18" charset="77"/>
                </a:rPr>
                <a:t>- Topsoil Erosion</a:t>
              </a:r>
            </a:p>
            <a:p>
              <a:r>
                <a:rPr lang="en-GB" sz="1400" dirty="0">
                  <a:latin typeface="Goudy Old Style" panose="02020502050305020303" pitchFamily="18" charset="77"/>
                </a:rPr>
                <a:t>- Floods</a:t>
              </a:r>
            </a:p>
            <a:p>
              <a:r>
                <a:rPr lang="en-GB" sz="1400" dirty="0">
                  <a:latin typeface="Goudy Old Style" panose="02020502050305020303" pitchFamily="18" charset="77"/>
                </a:rPr>
                <a:t>- Soil Degradation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Water Insecurity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Desertification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Droughts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Wildfires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Biodiversity Loss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Crop Loss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Food Insecurity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Climate Change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Political Unrest 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C502BD0E-72E4-73EF-26D4-961A96B3869D}"/>
                </a:ext>
              </a:extLst>
            </p:cNvPr>
            <p:cNvSpPr/>
            <p:nvPr/>
          </p:nvSpPr>
          <p:spPr>
            <a:xfrm>
              <a:off x="-23539" y="1174989"/>
              <a:ext cx="2431122" cy="36431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400" b="1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Topics Addressed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4B8FED-37E0-C022-92EB-3891C6A729A2}"/>
              </a:ext>
            </a:extLst>
          </p:cNvPr>
          <p:cNvSpPr/>
          <p:nvPr/>
        </p:nvSpPr>
        <p:spPr>
          <a:xfrm>
            <a:off x="7275886" y="4121546"/>
            <a:ext cx="4376370" cy="763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1B4332"/>
                </a:solidFill>
                <a:latin typeface="Goudy Old Style" panose="02020502050305020303" pitchFamily="18" charset="77"/>
              </a:rPr>
              <a:t>Direct Environmental Benefits</a:t>
            </a:r>
            <a:endParaRPr lang="en-GB" sz="2400" dirty="0">
              <a:solidFill>
                <a:srgbClr val="1B4332"/>
              </a:solidFill>
              <a:latin typeface="Goudy Old Style" panose="02020502050305020303" pitchFamily="18" charset="77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E9C0EFD-9A32-759B-0612-910F9877C7AA}"/>
              </a:ext>
            </a:extLst>
          </p:cNvPr>
          <p:cNvSpPr/>
          <p:nvPr/>
        </p:nvSpPr>
        <p:spPr>
          <a:xfrm>
            <a:off x="7580693" y="3000986"/>
            <a:ext cx="1019610" cy="3969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Dams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E4D7A69-CC32-6985-B510-E8CCD8B60948}"/>
              </a:ext>
            </a:extLst>
          </p:cNvPr>
          <p:cNvSpPr/>
          <p:nvPr/>
        </p:nvSpPr>
        <p:spPr>
          <a:xfrm>
            <a:off x="7394875" y="3397964"/>
            <a:ext cx="1569423" cy="3969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Keyline Design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25F8415-D9CD-A8F6-4B97-7ED10AB07FD9}"/>
              </a:ext>
            </a:extLst>
          </p:cNvPr>
          <p:cNvSpPr/>
          <p:nvPr/>
        </p:nvSpPr>
        <p:spPr>
          <a:xfrm>
            <a:off x="8029279" y="1872112"/>
            <a:ext cx="981450" cy="3969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Ponds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7559169-FB35-F56D-8482-C0730C4B153D}"/>
              </a:ext>
            </a:extLst>
          </p:cNvPr>
          <p:cNvSpPr/>
          <p:nvPr/>
        </p:nvSpPr>
        <p:spPr>
          <a:xfrm>
            <a:off x="7949435" y="2258670"/>
            <a:ext cx="1798369" cy="3969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Micro-Catchments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12AFA02-D854-C9FA-AF97-058330950355}"/>
              </a:ext>
            </a:extLst>
          </p:cNvPr>
          <p:cNvSpPr/>
          <p:nvPr/>
        </p:nvSpPr>
        <p:spPr>
          <a:xfrm>
            <a:off x="7747619" y="2632161"/>
            <a:ext cx="1101000" cy="3969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Swales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DAD4F9F-731C-C876-8758-117DDC48E95B}"/>
              </a:ext>
            </a:extLst>
          </p:cNvPr>
          <p:cNvSpPr/>
          <p:nvPr/>
        </p:nvSpPr>
        <p:spPr>
          <a:xfrm>
            <a:off x="5667134" y="6225624"/>
            <a:ext cx="2125961" cy="4030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Costs 	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€  150.000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93E7DD5-EDC6-04F0-FC56-22B2B9606780}"/>
              </a:ext>
            </a:extLst>
          </p:cNvPr>
          <p:cNvSpPr/>
          <p:nvPr/>
        </p:nvSpPr>
        <p:spPr>
          <a:xfrm>
            <a:off x="8007586" y="6212827"/>
            <a:ext cx="2125961" cy="4030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Gains	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€  110.000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FE65D97-9BB4-25BC-E820-3A9F58E56EB1}"/>
              </a:ext>
            </a:extLst>
          </p:cNvPr>
          <p:cNvSpPr/>
          <p:nvPr/>
        </p:nvSpPr>
        <p:spPr>
          <a:xfrm>
            <a:off x="9936528" y="6212826"/>
            <a:ext cx="2125961" cy="4030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Asset	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€510.000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986AD88-F566-21DC-6CE5-E5AB8E8EDC23}"/>
              </a:ext>
            </a:extLst>
          </p:cNvPr>
          <p:cNvCxnSpPr>
            <a:cxnSpLocks/>
          </p:cNvCxnSpPr>
          <p:nvPr/>
        </p:nvCxnSpPr>
        <p:spPr>
          <a:xfrm flipV="1">
            <a:off x="3183467" y="2044931"/>
            <a:ext cx="4824119" cy="13819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D7A3DF7-217C-FED3-FE89-E3B45D51BE16}"/>
              </a:ext>
            </a:extLst>
          </p:cNvPr>
          <p:cNvCxnSpPr>
            <a:cxnSpLocks/>
          </p:cNvCxnSpPr>
          <p:nvPr/>
        </p:nvCxnSpPr>
        <p:spPr>
          <a:xfrm flipV="1">
            <a:off x="6845898" y="2457159"/>
            <a:ext cx="1161688" cy="7408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2015B6B-261E-18E4-19C6-834DBC3E05AC}"/>
              </a:ext>
            </a:extLst>
          </p:cNvPr>
          <p:cNvCxnSpPr>
            <a:cxnSpLocks/>
          </p:cNvCxnSpPr>
          <p:nvPr/>
        </p:nvCxnSpPr>
        <p:spPr>
          <a:xfrm flipV="1">
            <a:off x="3539695" y="2838669"/>
            <a:ext cx="4213610" cy="67589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1AC8B16-3985-89B2-1676-3C294188C19F}"/>
              </a:ext>
            </a:extLst>
          </p:cNvPr>
          <p:cNvCxnSpPr>
            <a:cxnSpLocks/>
          </p:cNvCxnSpPr>
          <p:nvPr/>
        </p:nvCxnSpPr>
        <p:spPr>
          <a:xfrm flipV="1">
            <a:off x="4470400" y="3218895"/>
            <a:ext cx="3127714" cy="102877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77B1A3E-D10E-4DB8-1DEF-F46859E58570}"/>
              </a:ext>
            </a:extLst>
          </p:cNvPr>
          <p:cNvCxnSpPr>
            <a:cxnSpLocks/>
          </p:cNvCxnSpPr>
          <p:nvPr/>
        </p:nvCxnSpPr>
        <p:spPr>
          <a:xfrm flipV="1">
            <a:off x="5215467" y="3616622"/>
            <a:ext cx="2211275" cy="204669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1220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D3F02F-5724-C2A7-7F35-1996E5A77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field&#10;&#10;Description automatically generated">
            <a:extLst>
              <a:ext uri="{FF2B5EF4-FFF2-40B4-BE49-F238E27FC236}">
                <a16:creationId xmlns:a16="http://schemas.microsoft.com/office/drawing/2014/main" id="{76651F54-B924-36BB-C9AC-B547A3F7311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90" b="100000" l="10014" r="100000">
                        <a14:foregroundMark x1="10149" y1="59956" x2="10149" y2="59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147" y="499675"/>
            <a:ext cx="7459422" cy="61632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2F364698-6BFB-443B-1C5F-05F2C30D9793}"/>
              </a:ext>
            </a:extLst>
          </p:cNvPr>
          <p:cNvSpPr/>
          <p:nvPr/>
        </p:nvSpPr>
        <p:spPr>
          <a:xfrm>
            <a:off x="7551586" y="856570"/>
            <a:ext cx="898071" cy="342394"/>
          </a:xfrm>
          <a:custGeom>
            <a:avLst/>
            <a:gdLst>
              <a:gd name="connsiteX0" fmla="*/ 0 w 898071"/>
              <a:gd name="connsiteY0" fmla="*/ 342394 h 342394"/>
              <a:gd name="connsiteX1" fmla="*/ 359228 w 898071"/>
              <a:gd name="connsiteY1" fmla="*/ 15823 h 342394"/>
              <a:gd name="connsiteX2" fmla="*/ 898071 w 898071"/>
              <a:gd name="connsiteY2" fmla="*/ 81137 h 34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8071" h="342394">
                <a:moveTo>
                  <a:pt x="0" y="342394"/>
                </a:moveTo>
                <a:cubicBezTo>
                  <a:pt x="104775" y="200880"/>
                  <a:pt x="209550" y="59366"/>
                  <a:pt x="359228" y="15823"/>
                </a:cubicBezTo>
                <a:cubicBezTo>
                  <a:pt x="508907" y="-27720"/>
                  <a:pt x="703489" y="26708"/>
                  <a:pt x="898071" y="81137"/>
                </a:cubicBezTo>
              </a:path>
            </a:pathLst>
          </a:custGeom>
          <a:noFill/>
          <a:ln>
            <a:solidFill>
              <a:srgbClr val="6867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56D9528-2BB0-B684-A53C-7C25F4C947A5}"/>
              </a:ext>
            </a:extLst>
          </p:cNvPr>
          <p:cNvSpPr/>
          <p:nvPr/>
        </p:nvSpPr>
        <p:spPr>
          <a:xfrm>
            <a:off x="8448228" y="499675"/>
            <a:ext cx="2497392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Monitor Soil Health &amp; Biodiversity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4993427-3289-0622-5F4A-6619D8C5E783}"/>
              </a:ext>
            </a:extLst>
          </p:cNvPr>
          <p:cNvSpPr/>
          <p:nvPr/>
        </p:nvSpPr>
        <p:spPr>
          <a:xfrm>
            <a:off x="9492725" y="1322891"/>
            <a:ext cx="2497392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Maintain NWRMs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09388BE-D2ED-F577-54D2-A930EFAC4B66}"/>
              </a:ext>
            </a:extLst>
          </p:cNvPr>
          <p:cNvSpPr/>
          <p:nvPr/>
        </p:nvSpPr>
        <p:spPr>
          <a:xfrm>
            <a:off x="8502670" y="1891807"/>
            <a:ext cx="2578334" cy="823216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Give Nature Time To Regenerate Itself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19D9196-C0AF-0CB3-2548-395E595AE761}"/>
              </a:ext>
            </a:extLst>
          </p:cNvPr>
          <p:cNvSpPr/>
          <p:nvPr/>
        </p:nvSpPr>
        <p:spPr>
          <a:xfrm>
            <a:off x="1438846" y="364841"/>
            <a:ext cx="5407052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Phase 3: Monitoring &amp; Maintenance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941561E-24D6-AFA0-B470-1AB4F74B36AD}"/>
              </a:ext>
            </a:extLst>
          </p:cNvPr>
          <p:cNvGrpSpPr/>
          <p:nvPr/>
        </p:nvGrpSpPr>
        <p:grpSpPr>
          <a:xfrm>
            <a:off x="-39905" y="-17813"/>
            <a:ext cx="12021905" cy="483325"/>
            <a:chOff x="-39905" y="-17813"/>
            <a:chExt cx="12021905" cy="48332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44F821-40DE-023E-997D-2ECA856FEE64}"/>
                </a:ext>
              </a:extLst>
            </p:cNvPr>
            <p:cNvSpPr/>
            <p:nvPr/>
          </p:nvSpPr>
          <p:spPr>
            <a:xfrm>
              <a:off x="510918" y="315343"/>
              <a:ext cx="11471082" cy="148177"/>
            </a:xfrm>
            <a:prstGeom prst="rect">
              <a:avLst/>
            </a:prstGeom>
            <a:solidFill>
              <a:srgbClr val="D9D9D9">
                <a:alpha val="38039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A3D951B-3E4A-F710-2DBE-F534AA54DD12}"/>
                </a:ext>
              </a:extLst>
            </p:cNvPr>
            <p:cNvSpPr/>
            <p:nvPr/>
          </p:nvSpPr>
          <p:spPr>
            <a:xfrm>
              <a:off x="-39905" y="-17813"/>
              <a:ext cx="11046572" cy="3974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>
                  <a:solidFill>
                    <a:schemeClr val="tx1"/>
                  </a:solidFill>
                  <a:latin typeface="Goudy Old Style" panose="02020502050305020303" pitchFamily="18" charset="77"/>
                </a:rPr>
                <a:t>Year 		            1	           	   							            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39E7D6-0A2A-1704-0138-DD0FC990689A}"/>
                </a:ext>
              </a:extLst>
            </p:cNvPr>
            <p:cNvSpPr/>
            <p:nvPr/>
          </p:nvSpPr>
          <p:spPr>
            <a:xfrm>
              <a:off x="2577996" y="307254"/>
              <a:ext cx="2052851" cy="156582"/>
            </a:xfrm>
            <a:prstGeom prst="rect">
              <a:avLst/>
            </a:prstGeom>
            <a:solidFill>
              <a:srgbClr val="3F5F5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1D3400-41CF-7B1A-FA7B-07D417F03735}"/>
                </a:ext>
              </a:extLst>
            </p:cNvPr>
            <p:cNvSpPr/>
            <p:nvPr/>
          </p:nvSpPr>
          <p:spPr>
            <a:xfrm>
              <a:off x="4630846" y="307254"/>
              <a:ext cx="2052851" cy="156582"/>
            </a:xfrm>
            <a:prstGeom prst="rect">
              <a:avLst/>
            </a:prstGeom>
            <a:solidFill>
              <a:srgbClr val="3F5F5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9F98993-9879-EFAF-1CBA-962ECE087892}"/>
                </a:ext>
              </a:extLst>
            </p:cNvPr>
            <p:cNvSpPr/>
            <p:nvPr/>
          </p:nvSpPr>
          <p:spPr>
            <a:xfrm>
              <a:off x="6683697" y="307254"/>
              <a:ext cx="2052851" cy="156582"/>
            </a:xfrm>
            <a:prstGeom prst="rect">
              <a:avLst/>
            </a:prstGeom>
            <a:solidFill>
              <a:srgbClr val="3F5F5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53B4D47-E077-31AE-67BD-89C19C76414D}"/>
                </a:ext>
              </a:extLst>
            </p:cNvPr>
            <p:cNvSpPr/>
            <p:nvPr/>
          </p:nvSpPr>
          <p:spPr>
            <a:xfrm>
              <a:off x="8736547" y="305629"/>
              <a:ext cx="2052851" cy="159883"/>
            </a:xfrm>
            <a:prstGeom prst="rect">
              <a:avLst/>
            </a:prstGeom>
            <a:solidFill>
              <a:srgbClr val="3F5F5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B527A00-F7F4-0D08-54DF-4BBF81696E39}"/>
              </a:ext>
            </a:extLst>
          </p:cNvPr>
          <p:cNvGrpSpPr/>
          <p:nvPr/>
        </p:nvGrpSpPr>
        <p:grpSpPr>
          <a:xfrm>
            <a:off x="-23539" y="1174989"/>
            <a:ext cx="2431122" cy="2946713"/>
            <a:chOff x="-23539" y="1174989"/>
            <a:chExt cx="2431122" cy="294671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40282E-4E8C-77C9-79DA-15BCDC704A68}"/>
                </a:ext>
              </a:extLst>
            </p:cNvPr>
            <p:cNvSpPr txBox="1"/>
            <p:nvPr/>
          </p:nvSpPr>
          <p:spPr>
            <a:xfrm>
              <a:off x="75346" y="1444046"/>
              <a:ext cx="198072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Topsoil Erosion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Floods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Soil Degradation</a:t>
              </a:r>
            </a:p>
            <a:p>
              <a:r>
                <a:rPr lang="en-GB" sz="1400" dirty="0">
                  <a:latin typeface="Goudy Old Style" panose="02020502050305020303" pitchFamily="18" charset="77"/>
                </a:rPr>
                <a:t>- Water Insecurity</a:t>
              </a:r>
            </a:p>
            <a:p>
              <a:r>
                <a:rPr lang="en-GB" sz="1400" dirty="0">
                  <a:latin typeface="Goudy Old Style" panose="02020502050305020303" pitchFamily="18" charset="77"/>
                </a:rPr>
                <a:t>- Desertification</a:t>
              </a:r>
            </a:p>
            <a:p>
              <a:r>
                <a:rPr lang="en-GB" sz="1400" dirty="0">
                  <a:latin typeface="Goudy Old Style" panose="02020502050305020303" pitchFamily="18" charset="77"/>
                </a:rPr>
                <a:t>- Droughts</a:t>
              </a:r>
            </a:p>
            <a:p>
              <a:r>
                <a:rPr lang="en-GB" sz="1400" dirty="0">
                  <a:latin typeface="Goudy Old Style" panose="02020502050305020303" pitchFamily="18" charset="77"/>
                </a:rPr>
                <a:t>- Wildfires</a:t>
              </a:r>
            </a:p>
            <a:p>
              <a:r>
                <a:rPr lang="en-GB" sz="1400" dirty="0">
                  <a:latin typeface="Goudy Old Style" panose="02020502050305020303" pitchFamily="18" charset="77"/>
                </a:rPr>
                <a:t>- Biodiversity Loss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Crop Loss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Food Insecurity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Climate Change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Political Unrest 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0C36F3A7-6C0E-F711-E7A0-3A6BB2AAB627}"/>
                </a:ext>
              </a:extLst>
            </p:cNvPr>
            <p:cNvSpPr/>
            <p:nvPr/>
          </p:nvSpPr>
          <p:spPr>
            <a:xfrm>
              <a:off x="-23539" y="1174989"/>
              <a:ext cx="2431122" cy="36431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400" b="1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Topics Addressed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612C50B-833C-BDCF-AB0A-BE7405B308F2}"/>
              </a:ext>
            </a:extLst>
          </p:cNvPr>
          <p:cNvSpPr txBox="1"/>
          <p:nvPr/>
        </p:nvSpPr>
        <p:spPr>
          <a:xfrm>
            <a:off x="7304503" y="3761369"/>
            <a:ext cx="3969350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1B4332"/>
                </a:solidFill>
                <a:latin typeface="Goudy Old Style" panose="02020502050305020303" pitchFamily="18" charset="77"/>
              </a:rPr>
              <a:t>Create a Tested Blueprint for Regeneration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FC6A1FA-C70D-C17F-D8CE-F97461FBA922}"/>
              </a:ext>
            </a:extLst>
          </p:cNvPr>
          <p:cNvSpPr/>
          <p:nvPr/>
        </p:nvSpPr>
        <p:spPr>
          <a:xfrm>
            <a:off x="5667134" y="6225624"/>
            <a:ext cx="2125961" cy="4030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Costs 	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€330.000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9B844AE-4C58-5B9C-530C-5C3F8C7C03F4}"/>
              </a:ext>
            </a:extLst>
          </p:cNvPr>
          <p:cNvSpPr/>
          <p:nvPr/>
        </p:nvSpPr>
        <p:spPr>
          <a:xfrm>
            <a:off x="8018875" y="6212827"/>
            <a:ext cx="2125961" cy="4030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Gains	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€  82.500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6254495-2F58-436D-E300-C868B3861DEF}"/>
              </a:ext>
            </a:extLst>
          </p:cNvPr>
          <p:cNvSpPr/>
          <p:nvPr/>
        </p:nvSpPr>
        <p:spPr>
          <a:xfrm>
            <a:off x="9936528" y="6212826"/>
            <a:ext cx="2125961" cy="4030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Asset	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€620.000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A4C4FE0-5668-49D2-5EAB-0989A87DD094}"/>
              </a:ext>
            </a:extLst>
          </p:cNvPr>
          <p:cNvSpPr/>
          <p:nvPr/>
        </p:nvSpPr>
        <p:spPr>
          <a:xfrm>
            <a:off x="7793095" y="1014361"/>
            <a:ext cx="2497392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LiDAR Snapshot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9304AEF-62F1-0C3E-79FA-30183D6E350E}"/>
              </a:ext>
            </a:extLst>
          </p:cNvPr>
          <p:cNvSpPr txBox="1"/>
          <p:nvPr/>
        </p:nvSpPr>
        <p:spPr>
          <a:xfrm>
            <a:off x="10529455" y="5140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66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1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E29D4D-A2BF-DCB9-BC40-F2B5730C1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een land&#10;&#10;Description automatically generated with medium confidence">
            <a:extLst>
              <a:ext uri="{FF2B5EF4-FFF2-40B4-BE49-F238E27FC236}">
                <a16:creationId xmlns:a16="http://schemas.microsoft.com/office/drawing/2014/main" id="{1F613DE3-FF0F-BF6A-4481-0688264E0D1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57" b="100000" l="11035" r="100000">
                        <a14:foregroundMark x1="11035" y1="41801" x2="11035" y2="41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149" y="786146"/>
            <a:ext cx="7459419" cy="593331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24271472-BD0C-9605-610C-D62B72BBED3F}"/>
              </a:ext>
            </a:extLst>
          </p:cNvPr>
          <p:cNvSpPr/>
          <p:nvPr/>
        </p:nvSpPr>
        <p:spPr>
          <a:xfrm>
            <a:off x="7591284" y="856072"/>
            <a:ext cx="898071" cy="342394"/>
          </a:xfrm>
          <a:custGeom>
            <a:avLst/>
            <a:gdLst>
              <a:gd name="connsiteX0" fmla="*/ 0 w 898071"/>
              <a:gd name="connsiteY0" fmla="*/ 342394 h 342394"/>
              <a:gd name="connsiteX1" fmla="*/ 359228 w 898071"/>
              <a:gd name="connsiteY1" fmla="*/ 15823 h 342394"/>
              <a:gd name="connsiteX2" fmla="*/ 898071 w 898071"/>
              <a:gd name="connsiteY2" fmla="*/ 81137 h 34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8071" h="342394">
                <a:moveTo>
                  <a:pt x="0" y="342394"/>
                </a:moveTo>
                <a:cubicBezTo>
                  <a:pt x="104775" y="200880"/>
                  <a:pt x="209550" y="59366"/>
                  <a:pt x="359228" y="15823"/>
                </a:cubicBezTo>
                <a:cubicBezTo>
                  <a:pt x="508907" y="-27720"/>
                  <a:pt x="703489" y="26708"/>
                  <a:pt x="898071" y="81137"/>
                </a:cubicBezTo>
              </a:path>
            </a:pathLst>
          </a:custGeom>
          <a:noFill/>
          <a:ln>
            <a:solidFill>
              <a:srgbClr val="6867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BEBB8E-3A6F-213E-4E4D-75D216D0E777}"/>
              </a:ext>
            </a:extLst>
          </p:cNvPr>
          <p:cNvSpPr/>
          <p:nvPr/>
        </p:nvSpPr>
        <p:spPr>
          <a:xfrm>
            <a:off x="8456697" y="479201"/>
            <a:ext cx="2964062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Determine Future Use with Local Community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C0E9DDF-3FA6-7911-9DFF-92CF978B9941}"/>
              </a:ext>
            </a:extLst>
          </p:cNvPr>
          <p:cNvSpPr/>
          <p:nvPr/>
        </p:nvSpPr>
        <p:spPr>
          <a:xfrm>
            <a:off x="9499181" y="1268826"/>
            <a:ext cx="2642885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Implement </a:t>
            </a:r>
            <a:r>
              <a:rPr lang="en-GB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Agro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 panose="02020502050305020303" pitchFamily="18" charset="77"/>
              </a:rPr>
              <a:t>-Ecological Practices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3B1F001-B570-61A2-A8AC-E6C1B0078852}"/>
              </a:ext>
            </a:extLst>
          </p:cNvPr>
          <p:cNvSpPr/>
          <p:nvPr/>
        </p:nvSpPr>
        <p:spPr>
          <a:xfrm>
            <a:off x="1438846" y="364841"/>
            <a:ext cx="5407052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Phase 4: Reintegration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42AF9D6-8913-1108-F5C2-401176DC3CE7}"/>
              </a:ext>
            </a:extLst>
          </p:cNvPr>
          <p:cNvGrpSpPr/>
          <p:nvPr/>
        </p:nvGrpSpPr>
        <p:grpSpPr>
          <a:xfrm>
            <a:off x="-39906" y="-17813"/>
            <a:ext cx="12121551" cy="490445"/>
            <a:chOff x="-39906" y="-17813"/>
            <a:chExt cx="12121551" cy="49044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E85FCB-79E6-AC04-851F-2F9C03080F6F}"/>
                </a:ext>
              </a:extLst>
            </p:cNvPr>
            <p:cNvSpPr/>
            <p:nvPr/>
          </p:nvSpPr>
          <p:spPr>
            <a:xfrm>
              <a:off x="510918" y="315343"/>
              <a:ext cx="11471082" cy="148177"/>
            </a:xfrm>
            <a:prstGeom prst="rect">
              <a:avLst/>
            </a:prstGeom>
            <a:solidFill>
              <a:srgbClr val="D9D9D9">
                <a:alpha val="38039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69BFC5D-3F34-A1A4-B62B-EA161E5D2C9C}"/>
                </a:ext>
              </a:extLst>
            </p:cNvPr>
            <p:cNvSpPr/>
            <p:nvPr/>
          </p:nvSpPr>
          <p:spPr>
            <a:xfrm>
              <a:off x="-39906" y="-17813"/>
              <a:ext cx="12121551" cy="3974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>
                  <a:solidFill>
                    <a:schemeClr val="tx1"/>
                  </a:solidFill>
                  <a:latin typeface="Goudy Old Style" panose="02020502050305020303" pitchFamily="18" charset="77"/>
                </a:rPr>
                <a:t>Year 		            	           	   							            5  &amp; Beyond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AA36456-9CFF-6A2D-44A6-9E463F12B8FA}"/>
                </a:ext>
              </a:extLst>
            </p:cNvPr>
            <p:cNvGrpSpPr/>
            <p:nvPr/>
          </p:nvGrpSpPr>
          <p:grpSpPr>
            <a:xfrm>
              <a:off x="10770740" y="312200"/>
              <a:ext cx="1310905" cy="160432"/>
              <a:chOff x="10770740" y="312200"/>
              <a:chExt cx="1310905" cy="16043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539BF35-4325-F2AF-31B0-C0D39BF950A2}"/>
                  </a:ext>
                </a:extLst>
              </p:cNvPr>
              <p:cNvSpPr/>
              <p:nvPr/>
            </p:nvSpPr>
            <p:spPr>
              <a:xfrm>
                <a:off x="10770740" y="312200"/>
                <a:ext cx="1211259" cy="159883"/>
              </a:xfrm>
              <a:prstGeom prst="rect">
                <a:avLst/>
              </a:prstGeom>
              <a:solidFill>
                <a:srgbClr val="3F5F52"/>
              </a:solidFill>
              <a:ln w="190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riangle 21">
                <a:extLst>
                  <a:ext uri="{FF2B5EF4-FFF2-40B4-BE49-F238E27FC236}">
                    <a16:creationId xmlns:a16="http://schemas.microsoft.com/office/drawing/2014/main" id="{49F8A48E-1DC0-49CA-7FAB-F5204B2EF6C9}"/>
                  </a:ext>
                </a:extLst>
              </p:cNvPr>
              <p:cNvSpPr/>
              <p:nvPr/>
            </p:nvSpPr>
            <p:spPr>
              <a:xfrm rot="5400000">
                <a:off x="11952622" y="343608"/>
                <a:ext cx="158400" cy="99647"/>
              </a:xfrm>
              <a:prstGeom prst="triangle">
                <a:avLst/>
              </a:prstGeom>
              <a:solidFill>
                <a:srgbClr val="3F5F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CEEE50-A7EC-E4EA-FEB3-ABFDDFA92DC0}"/>
              </a:ext>
            </a:extLst>
          </p:cNvPr>
          <p:cNvGrpSpPr/>
          <p:nvPr/>
        </p:nvGrpSpPr>
        <p:grpSpPr>
          <a:xfrm>
            <a:off x="-23539" y="1174989"/>
            <a:ext cx="2431122" cy="2946713"/>
            <a:chOff x="-23539" y="1174989"/>
            <a:chExt cx="2431122" cy="294671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7BFA5AE-6F3E-6D3F-E87B-6EB6DF094A09}"/>
                </a:ext>
              </a:extLst>
            </p:cNvPr>
            <p:cNvSpPr txBox="1"/>
            <p:nvPr/>
          </p:nvSpPr>
          <p:spPr>
            <a:xfrm>
              <a:off x="75346" y="1444046"/>
              <a:ext cx="198072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Topsoil Erosion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Floods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Soil Degradation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Water Insecurity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Desertification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Droughts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Wildfires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Biodiversity Loss</a:t>
              </a:r>
            </a:p>
            <a:p>
              <a:r>
                <a:rPr lang="en-GB" sz="1400" dirty="0">
                  <a:latin typeface="Goudy Old Style" panose="02020502050305020303" pitchFamily="18" charset="77"/>
                </a:rPr>
                <a:t>- Crop Loss</a:t>
              </a:r>
            </a:p>
            <a:p>
              <a:r>
                <a:rPr lang="en-GB" sz="1400" dirty="0">
                  <a:latin typeface="Goudy Old Style" panose="02020502050305020303" pitchFamily="18" charset="77"/>
                </a:rPr>
                <a:t>- Food Insecurity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Climate Change</a:t>
              </a:r>
            </a:p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- Political Unrest 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05B06EF7-0A33-F05E-8B70-16746938A5A1}"/>
                </a:ext>
              </a:extLst>
            </p:cNvPr>
            <p:cNvSpPr/>
            <p:nvPr/>
          </p:nvSpPr>
          <p:spPr>
            <a:xfrm>
              <a:off x="-23539" y="1174989"/>
              <a:ext cx="2431122" cy="36431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400" b="1" dirty="0">
                  <a:solidFill>
                    <a:schemeClr val="bg1">
                      <a:lumMod val="50000"/>
                    </a:schemeClr>
                  </a:solidFill>
                  <a:latin typeface="Goudy Old Style" panose="02020502050305020303" pitchFamily="18" charset="77"/>
                </a:rPr>
                <a:t>Topics Addressed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8D026C9-DE75-287A-CB29-1D1D00DCF9CA}"/>
              </a:ext>
            </a:extLst>
          </p:cNvPr>
          <p:cNvSpPr txBox="1"/>
          <p:nvPr/>
        </p:nvSpPr>
        <p:spPr>
          <a:xfrm>
            <a:off x="6574025" y="3669411"/>
            <a:ext cx="5617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1B4332"/>
                </a:solidFill>
                <a:latin typeface="Goudy Old Style" panose="02020502050305020303" pitchFamily="18" charset="77"/>
              </a:rPr>
              <a:t>Introducing the Regenerative Episteme: New Way-of-Being with Nature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129DF7C-5781-A35D-1CA3-131B48C326B7}"/>
              </a:ext>
            </a:extLst>
          </p:cNvPr>
          <p:cNvSpPr/>
          <p:nvPr/>
        </p:nvSpPr>
        <p:spPr>
          <a:xfrm>
            <a:off x="5667134" y="6225624"/>
            <a:ext cx="2125961" cy="4030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Costs 	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€   TBD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EB116AC-A785-D100-6779-D4B6BCC41DC5}"/>
              </a:ext>
            </a:extLst>
          </p:cNvPr>
          <p:cNvSpPr/>
          <p:nvPr/>
        </p:nvSpPr>
        <p:spPr>
          <a:xfrm>
            <a:off x="8030164" y="6212827"/>
            <a:ext cx="2125961" cy="4030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Gains	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€   TBD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8E2BFE0-CA1B-F66D-4E66-2238AA81B247}"/>
              </a:ext>
            </a:extLst>
          </p:cNvPr>
          <p:cNvSpPr/>
          <p:nvPr/>
        </p:nvSpPr>
        <p:spPr>
          <a:xfrm>
            <a:off x="9936528" y="6212826"/>
            <a:ext cx="2125961" cy="4030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Asset	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udy Old Style" panose="02020502050305020303" pitchFamily="18" charset="77"/>
              </a:rPr>
              <a:t>€700.000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830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D53073-5388-5965-3F3A-6FAFCEA63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2A3BEC3-0A74-5EEC-BB14-BC98980C1D0B}"/>
              </a:ext>
            </a:extLst>
          </p:cNvPr>
          <p:cNvSpPr/>
          <p:nvPr/>
        </p:nvSpPr>
        <p:spPr>
          <a:xfrm>
            <a:off x="6908445" y="2016535"/>
            <a:ext cx="3842682" cy="823216"/>
          </a:xfrm>
          <a:prstGeom prst="roundRect">
            <a:avLst/>
          </a:prstGeom>
          <a:solidFill>
            <a:srgbClr val="F6F1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Pilot Results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9E7B9F-6F6F-1176-A963-3DF5ABDF68FE}"/>
              </a:ext>
            </a:extLst>
          </p:cNvPr>
          <p:cNvSpPr/>
          <p:nvPr/>
        </p:nvSpPr>
        <p:spPr>
          <a:xfrm>
            <a:off x="6908445" y="2016535"/>
            <a:ext cx="3842682" cy="823216"/>
          </a:xfrm>
          <a:prstGeom prst="roundRect">
            <a:avLst/>
          </a:prstGeom>
          <a:solidFill>
            <a:srgbClr val="F6F1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Goudy Old Style" panose="02020502050305020303" pitchFamily="18" charset="77"/>
              </a:rPr>
              <a:t>Pilot Results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07626244-0C98-20E3-6D73-4751F08EF125}"/>
              </a:ext>
            </a:extLst>
          </p:cNvPr>
          <p:cNvSpPr/>
          <p:nvPr/>
        </p:nvSpPr>
        <p:spPr>
          <a:xfrm>
            <a:off x="6911699" y="1193319"/>
            <a:ext cx="4420330" cy="823216"/>
          </a:xfrm>
          <a:prstGeom prst="roundRect">
            <a:avLst/>
          </a:prstGeom>
          <a:solidFill>
            <a:srgbClr val="F6F1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Unique Non-Profit Approach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B455006-A0E5-392D-B254-CBE4B2DFFA23}"/>
              </a:ext>
            </a:extLst>
          </p:cNvPr>
          <p:cNvSpPr/>
          <p:nvPr/>
        </p:nvSpPr>
        <p:spPr>
          <a:xfrm>
            <a:off x="6897844" y="1193319"/>
            <a:ext cx="4420330" cy="823216"/>
          </a:xfrm>
          <a:prstGeom prst="roundRect">
            <a:avLst/>
          </a:prstGeom>
          <a:solidFill>
            <a:srgbClr val="F6F1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Goudy Old Style" panose="02020502050305020303" pitchFamily="18" charset="77"/>
              </a:rPr>
              <a:t>Low-Input, High-Output Approach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BCFB492-E67A-E401-40F9-F513EF414842}"/>
              </a:ext>
            </a:extLst>
          </p:cNvPr>
          <p:cNvCxnSpPr>
            <a:stCxn id="4" idx="1"/>
          </p:cNvCxnSpPr>
          <p:nvPr/>
        </p:nvCxnSpPr>
        <p:spPr>
          <a:xfrm flipH="1" flipV="1">
            <a:off x="4580412" y="1569933"/>
            <a:ext cx="331983" cy="1"/>
          </a:xfrm>
          <a:prstGeom prst="straightConnector1">
            <a:avLst/>
          </a:prstGeom>
          <a:ln>
            <a:solidFill>
              <a:srgbClr val="3F5F5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1517E61-6D48-E8AD-6D45-3D7A3E33A86A}"/>
              </a:ext>
            </a:extLst>
          </p:cNvPr>
          <p:cNvCxnSpPr>
            <a:cxnSpLocks/>
          </p:cNvCxnSpPr>
          <p:nvPr/>
        </p:nvCxnSpPr>
        <p:spPr>
          <a:xfrm>
            <a:off x="1254102" y="3075479"/>
            <a:ext cx="0" cy="453548"/>
          </a:xfrm>
          <a:prstGeom prst="straightConnector1">
            <a:avLst/>
          </a:prstGeom>
          <a:ln>
            <a:solidFill>
              <a:srgbClr val="3F5F5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18750CA-B14F-A06E-EA9B-37C237D4CAC1}"/>
              </a:ext>
            </a:extLst>
          </p:cNvPr>
          <p:cNvSpPr/>
          <p:nvPr/>
        </p:nvSpPr>
        <p:spPr>
          <a:xfrm>
            <a:off x="6908445" y="370103"/>
            <a:ext cx="5407052" cy="823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err="1">
                <a:solidFill>
                  <a:schemeClr val="tx1"/>
                </a:solidFill>
                <a:latin typeface="Goudy Old Style" panose="02020502050305020303" pitchFamily="18" charset="77"/>
              </a:rPr>
              <a:t>GreenRock’s</a:t>
            </a:r>
            <a:r>
              <a:rPr lang="en-GB" sz="24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 Character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01A62-DBE1-527D-11E0-4EFE4D8250B9}"/>
              </a:ext>
            </a:extLst>
          </p:cNvPr>
          <p:cNvSpPr/>
          <p:nvPr/>
        </p:nvSpPr>
        <p:spPr>
          <a:xfrm>
            <a:off x="6908445" y="2839751"/>
            <a:ext cx="3842682" cy="823216"/>
          </a:xfrm>
          <a:prstGeom prst="roundRect">
            <a:avLst/>
          </a:prstGeom>
          <a:solidFill>
            <a:srgbClr val="F6F1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Goudy Old Style" panose="02020502050305020303" pitchFamily="18" charset="77"/>
              </a:rPr>
              <a:t>Scientific Argumentation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BCD43C3-0078-69C7-E8A4-D6820D8FB77D}"/>
              </a:ext>
            </a:extLst>
          </p:cNvPr>
          <p:cNvSpPr/>
          <p:nvPr/>
        </p:nvSpPr>
        <p:spPr>
          <a:xfrm>
            <a:off x="6908445" y="3662967"/>
            <a:ext cx="3842682" cy="823216"/>
          </a:xfrm>
          <a:prstGeom prst="roundRect">
            <a:avLst/>
          </a:prstGeom>
          <a:solidFill>
            <a:srgbClr val="F6F1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Goudy Old Style" panose="02020502050305020303" pitchFamily="18" charset="77"/>
              </a:rPr>
              <a:t>Expert Actor Support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8FDA0CD-1A09-1E43-D274-19FA114621B2}"/>
              </a:ext>
            </a:extLst>
          </p:cNvPr>
          <p:cNvSpPr/>
          <p:nvPr/>
        </p:nvSpPr>
        <p:spPr>
          <a:xfrm>
            <a:off x="6908445" y="4486183"/>
            <a:ext cx="3842682" cy="823216"/>
          </a:xfrm>
          <a:prstGeom prst="roundRect">
            <a:avLst/>
          </a:prstGeom>
          <a:solidFill>
            <a:srgbClr val="F6F1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Goudy Old Style" panose="02020502050305020303" pitchFamily="18" charset="77"/>
              </a:rPr>
              <a:t>Non-Profit Network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65B8D18-DE45-2BB7-82ED-A40BD49598CD}"/>
              </a:ext>
            </a:extLst>
          </p:cNvPr>
          <p:cNvSpPr/>
          <p:nvPr/>
        </p:nvSpPr>
        <p:spPr>
          <a:xfrm>
            <a:off x="6908445" y="5309399"/>
            <a:ext cx="3842682" cy="823216"/>
          </a:xfrm>
          <a:prstGeom prst="roundRect">
            <a:avLst/>
          </a:prstGeom>
          <a:solidFill>
            <a:srgbClr val="F6F1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Goudy Old Style" panose="02020502050305020303" pitchFamily="18" charset="77"/>
              </a:rPr>
              <a:t>Qualified Team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ED45B6C-6F1E-C624-FC70-3C1BB6FD9B0C}"/>
              </a:ext>
            </a:extLst>
          </p:cNvPr>
          <p:cNvGrpSpPr/>
          <p:nvPr/>
        </p:nvGrpSpPr>
        <p:grpSpPr>
          <a:xfrm>
            <a:off x="298747" y="557049"/>
            <a:ext cx="1928251" cy="2511972"/>
            <a:chOff x="454611" y="557049"/>
            <a:chExt cx="1928251" cy="2511972"/>
          </a:xfrm>
        </p:grpSpPr>
        <p:pic>
          <p:nvPicPr>
            <p:cNvPr id="12" name="Picture 11" descr="A tractor in a field&#10;&#10;Description automatically generated">
              <a:extLst>
                <a:ext uri="{FF2B5EF4-FFF2-40B4-BE49-F238E27FC236}">
                  <a16:creationId xmlns:a16="http://schemas.microsoft.com/office/drawing/2014/main" id="{9C330150-1377-87F9-12B2-1992D9742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883" y="557049"/>
              <a:ext cx="1883979" cy="25119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8CDDD5-F663-63BE-9728-4D3B1BF0A507}"/>
                </a:ext>
              </a:extLst>
            </p:cNvPr>
            <p:cNvSpPr txBox="1"/>
            <p:nvPr/>
          </p:nvSpPr>
          <p:spPr>
            <a:xfrm>
              <a:off x="454611" y="557049"/>
              <a:ext cx="118766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 February 2024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75936BC-0869-AF24-6D2A-BA6B029AB5CE}"/>
              </a:ext>
            </a:extLst>
          </p:cNvPr>
          <p:cNvGrpSpPr/>
          <p:nvPr/>
        </p:nvGrpSpPr>
        <p:grpSpPr>
          <a:xfrm>
            <a:off x="4865097" y="522576"/>
            <a:ext cx="1618334" cy="2094715"/>
            <a:chOff x="2930415" y="312154"/>
            <a:chExt cx="1618334" cy="2094715"/>
          </a:xfrm>
        </p:grpSpPr>
        <p:pic>
          <p:nvPicPr>
            <p:cNvPr id="4" name="Picture 3" descr="A tractor on a dirt hill&#10;&#10;Description automatically generated">
              <a:extLst>
                <a:ext uri="{FF2B5EF4-FFF2-40B4-BE49-F238E27FC236}">
                  <a16:creationId xmlns:a16="http://schemas.microsoft.com/office/drawing/2014/main" id="{41898475-E170-08CA-0055-E1A1EDA68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7713" y="312154"/>
              <a:ext cx="1571036" cy="209471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645DA45-3755-51ED-CD7C-F80B49B44C26}"/>
                </a:ext>
              </a:extLst>
            </p:cNvPr>
            <p:cNvSpPr txBox="1"/>
            <p:nvPr/>
          </p:nvSpPr>
          <p:spPr>
            <a:xfrm>
              <a:off x="2930415" y="312154"/>
              <a:ext cx="118766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9 February 2024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EAB2E0-C0E8-D257-30FF-9C080B2CC47A}"/>
              </a:ext>
            </a:extLst>
          </p:cNvPr>
          <p:cNvGrpSpPr>
            <a:grpSpLocks noChangeAspect="1"/>
          </p:cNvGrpSpPr>
          <p:nvPr/>
        </p:nvGrpSpPr>
        <p:grpSpPr>
          <a:xfrm>
            <a:off x="2685348" y="3429000"/>
            <a:ext cx="3883259" cy="2741718"/>
            <a:chOff x="2769147" y="2683785"/>
            <a:chExt cx="3254921" cy="2298089"/>
          </a:xfrm>
        </p:grpSpPr>
        <p:pic>
          <p:nvPicPr>
            <p:cNvPr id="22" name="Picture 21" descr="A aerial view of a field&#10;&#10;Description automatically generated">
              <a:extLst>
                <a:ext uri="{FF2B5EF4-FFF2-40B4-BE49-F238E27FC236}">
                  <a16:creationId xmlns:a16="http://schemas.microsoft.com/office/drawing/2014/main" id="{0C3B37A7-2813-017C-73F7-4C780501D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69147" y="2698661"/>
              <a:ext cx="3254921" cy="228321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C95812-F794-2848-DF67-11E50CBAE5D1}"/>
                </a:ext>
              </a:extLst>
            </p:cNvPr>
            <p:cNvSpPr txBox="1"/>
            <p:nvPr/>
          </p:nvSpPr>
          <p:spPr>
            <a:xfrm>
              <a:off x="2769147" y="2683785"/>
              <a:ext cx="1187669" cy="167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bg1">
                      <a:lumMod val="85000"/>
                    </a:schemeClr>
                  </a:solidFill>
                </a:rPr>
                <a:t>6 December 2025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508601-A89D-FE40-0297-86F7BB59B50C}"/>
              </a:ext>
            </a:extLst>
          </p:cNvPr>
          <p:cNvGrpSpPr/>
          <p:nvPr/>
        </p:nvGrpSpPr>
        <p:grpSpPr>
          <a:xfrm>
            <a:off x="330987" y="3620644"/>
            <a:ext cx="1896011" cy="2511971"/>
            <a:chOff x="486851" y="3620644"/>
            <a:chExt cx="1896011" cy="2511971"/>
          </a:xfrm>
        </p:grpSpPr>
        <p:pic>
          <p:nvPicPr>
            <p:cNvPr id="38" name="Picture 37" descr="A landscape with a hill and trees&#10;&#10;Description automatically generated">
              <a:extLst>
                <a:ext uri="{FF2B5EF4-FFF2-40B4-BE49-F238E27FC236}">
                  <a16:creationId xmlns:a16="http://schemas.microsoft.com/office/drawing/2014/main" id="{954DCED8-F81F-7AE7-CC9C-63E07E880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8883" y="3620644"/>
              <a:ext cx="1883979" cy="251197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FBBEFC6-CE1E-DF7D-BD38-B3E3991D68D1}"/>
                </a:ext>
              </a:extLst>
            </p:cNvPr>
            <p:cNvSpPr txBox="1"/>
            <p:nvPr/>
          </p:nvSpPr>
          <p:spPr>
            <a:xfrm>
              <a:off x="486851" y="3627101"/>
              <a:ext cx="118766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31 October 2024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6FC1F16-9020-460C-57F0-DBFADB56C196}"/>
              </a:ext>
            </a:extLst>
          </p:cNvPr>
          <p:cNvGrpSpPr>
            <a:grpSpLocks noChangeAspect="1"/>
          </p:cNvGrpSpPr>
          <p:nvPr/>
        </p:nvGrpSpPr>
        <p:grpSpPr>
          <a:xfrm>
            <a:off x="3041458" y="442777"/>
            <a:ext cx="1491656" cy="2626244"/>
            <a:chOff x="3445342" y="2103549"/>
            <a:chExt cx="2352636" cy="4142105"/>
          </a:xfrm>
        </p:grpSpPr>
        <p:pic>
          <p:nvPicPr>
            <p:cNvPr id="36" name="Picture 35" descr="A stream running through a dry field&#10;&#10;Description automatically generated">
              <a:extLst>
                <a:ext uri="{FF2B5EF4-FFF2-40B4-BE49-F238E27FC236}">
                  <a16:creationId xmlns:a16="http://schemas.microsoft.com/office/drawing/2014/main" id="{99A56EE0-9E2B-B065-663D-4B1467E6B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68044" y="2103549"/>
              <a:ext cx="2329934" cy="41421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0FF67A3-8B63-AA10-8C7C-B2FADC871CA6}"/>
                </a:ext>
              </a:extLst>
            </p:cNvPr>
            <p:cNvSpPr txBox="1"/>
            <p:nvPr/>
          </p:nvSpPr>
          <p:spPr>
            <a:xfrm>
              <a:off x="3445342" y="2103549"/>
              <a:ext cx="1366958" cy="30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bg1">
                      <a:lumMod val="85000"/>
                    </a:schemeClr>
                  </a:solidFill>
                </a:rPr>
                <a:t>31 October 2024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379ECFBC-72C8-37D7-1744-A0AF7FE6D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776" y="1026652"/>
            <a:ext cx="6406261" cy="4804696"/>
          </a:xfrm>
          <a:prstGeom prst="rect">
            <a:avLst/>
          </a:prstGeom>
        </p:spPr>
      </p:pic>
      <p:pic>
        <p:nvPicPr>
          <p:cNvPr id="44" name="Picture 4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0895DF-FCFC-D53D-92EA-F262E157D0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3943" y="162338"/>
            <a:ext cx="4422022" cy="6279829"/>
          </a:xfrm>
          <a:prstGeom prst="rect">
            <a:avLst/>
          </a:prstGeom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1AB07E24-646A-DA94-024E-435B4D7C6C12}"/>
              </a:ext>
            </a:extLst>
          </p:cNvPr>
          <p:cNvSpPr/>
          <p:nvPr/>
        </p:nvSpPr>
        <p:spPr>
          <a:xfrm>
            <a:off x="6908445" y="2839751"/>
            <a:ext cx="3842682" cy="823216"/>
          </a:xfrm>
          <a:prstGeom prst="roundRect">
            <a:avLst/>
          </a:prstGeom>
          <a:solidFill>
            <a:srgbClr val="F6F1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Scientific Argumentation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E168A281-95DB-E62F-4905-7AE6723A20EF}"/>
              </a:ext>
            </a:extLst>
          </p:cNvPr>
          <p:cNvSpPr/>
          <p:nvPr/>
        </p:nvSpPr>
        <p:spPr>
          <a:xfrm>
            <a:off x="6908445" y="3662967"/>
            <a:ext cx="3842682" cy="823216"/>
          </a:xfrm>
          <a:prstGeom prst="roundRect">
            <a:avLst/>
          </a:prstGeom>
          <a:solidFill>
            <a:srgbClr val="F6F1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Expert Actor Support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22B9A1B1-B039-C760-E66F-5193D13AD963}"/>
              </a:ext>
            </a:extLst>
          </p:cNvPr>
          <p:cNvSpPr/>
          <p:nvPr/>
        </p:nvSpPr>
        <p:spPr>
          <a:xfrm>
            <a:off x="6908445" y="4486183"/>
            <a:ext cx="3842682" cy="823216"/>
          </a:xfrm>
          <a:prstGeom prst="roundRect">
            <a:avLst/>
          </a:prstGeom>
          <a:solidFill>
            <a:srgbClr val="F6F1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Potential Contributor Network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C0B306AD-5498-7A21-B462-E5DE4A7B3DE4}"/>
              </a:ext>
            </a:extLst>
          </p:cNvPr>
          <p:cNvSpPr/>
          <p:nvPr/>
        </p:nvSpPr>
        <p:spPr>
          <a:xfrm>
            <a:off x="6908445" y="5309399"/>
            <a:ext cx="3842682" cy="823216"/>
          </a:xfrm>
          <a:prstGeom prst="roundRect">
            <a:avLst/>
          </a:prstGeom>
          <a:solidFill>
            <a:srgbClr val="F6F1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77"/>
              </a:rPr>
              <a:t>Qualified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841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" grpId="0" animBg="1"/>
      <p:bldP spid="48" grpId="0" animBg="1"/>
      <p:bldP spid="49" grpId="0" animBg="1"/>
      <p:bldP spid="6" grpId="0" animBg="1"/>
      <p:bldP spid="7" grpId="0" animBg="1"/>
      <p:bldP spid="8" grpId="0" animBg="1"/>
      <p:bldP spid="9" grpId="0" animBg="1"/>
      <p:bldP spid="52" grpId="0" animBg="1"/>
      <p:bldP spid="52" grpId="1" animBg="1"/>
      <p:bldP spid="53" grpId="0" animBg="1"/>
      <p:bldP spid="54" grpId="0" animBg="1"/>
      <p:bldP spid="5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2|0.8|0.5|0.3|0.6|0.4|0.5|0.4|0.6|0.7|0.7|0.3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0.8|2.2|2.4|2.7|3.3|1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5|1.2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4.9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5|5.3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2|2.4|6.7|5.4|5.4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600</Words>
  <Application>Microsoft Macintosh PowerPoint</Application>
  <PresentationFormat>Widescreen</PresentationFormat>
  <Paragraphs>182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Goudy Old Style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Abels, Luuk1</dc:creator>
  <cp:lastModifiedBy>Abels, Luuk1</cp:lastModifiedBy>
  <cp:revision>42</cp:revision>
  <dcterms:created xsi:type="dcterms:W3CDTF">2026-02-28T18:41:19Z</dcterms:created>
  <dcterms:modified xsi:type="dcterms:W3CDTF">2026-03-03T16:35:04Z</dcterms:modified>
</cp:coreProperties>
</file>